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2" r:id="rId2"/>
    <p:sldId id="263" r:id="rId3"/>
    <p:sldId id="264" r:id="rId4"/>
    <p:sldId id="265" r:id="rId5"/>
    <p:sldId id="269" r:id="rId6"/>
    <p:sldId id="270" r:id="rId7"/>
    <p:sldId id="271" r:id="rId8"/>
    <p:sldId id="268" r:id="rId9"/>
    <p:sldId id="266" r:id="rId10"/>
    <p:sldId id="272" r:id="rId11"/>
    <p:sldId id="274" r:id="rId12"/>
    <p:sldId id="267" r:id="rId13"/>
    <p:sldId id="273" r:id="rId14"/>
    <p:sldId id="256" r:id="rId15"/>
    <p:sldId id="258" r:id="rId16"/>
    <p:sldId id="257" r:id="rId17"/>
    <p:sldId id="259" r:id="rId18"/>
    <p:sldId id="275" r:id="rId19"/>
    <p:sldId id="260" r:id="rId20"/>
    <p:sldId id="261"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3" d="100"/>
          <a:sy n="103" d="100"/>
        </p:scale>
        <p:origin x="-1256" y="-8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C8826-19B7-B246-996B-DCB2F75FF028}" type="datetimeFigureOut">
              <a:rPr lang="en-US" smtClean="0"/>
              <a:t>1/10/13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578C2-0494-2544-98EF-FBA463C57F60}" type="slidenum">
              <a:rPr lang="en-US" smtClean="0"/>
              <a:t>‹#›</a:t>
            </a:fld>
            <a:endParaRPr lang="en-US"/>
          </a:p>
        </p:txBody>
      </p:sp>
    </p:spTree>
    <p:extLst>
      <p:ext uri="{BB962C8B-B14F-4D97-AF65-F5344CB8AC3E}">
        <p14:creationId xmlns:p14="http://schemas.microsoft.com/office/powerpoint/2010/main" val="3523292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9578C2-0494-2544-98EF-FBA463C57F60}" type="slidenum">
              <a:rPr lang="en-US" smtClean="0"/>
              <a:t>9</a:t>
            </a:fld>
            <a:endParaRPr lang="en-US"/>
          </a:p>
        </p:txBody>
      </p:sp>
    </p:spTree>
    <p:extLst>
      <p:ext uri="{BB962C8B-B14F-4D97-AF65-F5344CB8AC3E}">
        <p14:creationId xmlns:p14="http://schemas.microsoft.com/office/powerpoint/2010/main" val="2543079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1E35CA-8B2A-3F40-88B5-14D2C02404AC}" type="datetimeFigureOut">
              <a:rPr lang="en-US" smtClean="0"/>
              <a:t>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195033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E35CA-8B2A-3F40-88B5-14D2C02404AC}" type="datetimeFigureOut">
              <a:rPr lang="en-US" smtClean="0"/>
              <a:t>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2950695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E35CA-8B2A-3F40-88B5-14D2C02404AC}" type="datetimeFigureOut">
              <a:rPr lang="en-US" smtClean="0"/>
              <a:t>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313136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E35CA-8B2A-3F40-88B5-14D2C02404AC}" type="datetimeFigureOut">
              <a:rPr lang="en-US" smtClean="0"/>
              <a:t>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177773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1E35CA-8B2A-3F40-88B5-14D2C02404AC}" type="datetimeFigureOut">
              <a:rPr lang="en-US" smtClean="0"/>
              <a:t>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313290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1E35CA-8B2A-3F40-88B5-14D2C02404AC}" type="datetimeFigureOut">
              <a:rPr lang="en-US" smtClean="0"/>
              <a:t>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2375703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1E35CA-8B2A-3F40-88B5-14D2C02404AC}" type="datetimeFigureOut">
              <a:rPr lang="en-US" smtClean="0"/>
              <a:t>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417949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1E35CA-8B2A-3F40-88B5-14D2C02404AC}" type="datetimeFigureOut">
              <a:rPr lang="en-US" smtClean="0"/>
              <a:t>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271000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E35CA-8B2A-3F40-88B5-14D2C02404AC}" type="datetimeFigureOut">
              <a:rPr lang="en-US" smtClean="0"/>
              <a:t>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281181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E35CA-8B2A-3F40-88B5-14D2C02404AC}" type="datetimeFigureOut">
              <a:rPr lang="en-US" smtClean="0"/>
              <a:t>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40101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E35CA-8B2A-3F40-88B5-14D2C02404AC}" type="datetimeFigureOut">
              <a:rPr lang="en-US" smtClean="0"/>
              <a:t>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8B673-FE47-4246-A63F-88010744D9BF}" type="slidenum">
              <a:rPr lang="en-US" smtClean="0"/>
              <a:t>‹#›</a:t>
            </a:fld>
            <a:endParaRPr lang="en-US"/>
          </a:p>
        </p:txBody>
      </p:sp>
    </p:spTree>
    <p:extLst>
      <p:ext uri="{BB962C8B-B14F-4D97-AF65-F5344CB8AC3E}">
        <p14:creationId xmlns:p14="http://schemas.microsoft.com/office/powerpoint/2010/main" val="21484102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E35CA-8B2A-3F40-88B5-14D2C02404AC}" type="datetimeFigureOut">
              <a:rPr lang="en-US" smtClean="0"/>
              <a:t>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8B673-FE47-4246-A63F-88010744D9BF}" type="slidenum">
              <a:rPr lang="en-US" smtClean="0"/>
              <a:t>‹#›</a:t>
            </a:fld>
            <a:endParaRPr lang="en-US"/>
          </a:p>
        </p:txBody>
      </p:sp>
    </p:spTree>
    <p:extLst>
      <p:ext uri="{BB962C8B-B14F-4D97-AF65-F5344CB8AC3E}">
        <p14:creationId xmlns:p14="http://schemas.microsoft.com/office/powerpoint/2010/main" val="201513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w3schools.com/css/demo_default.htm" TargetMode="External"/><Relationship Id="rId3" Type="http://schemas.openxmlformats.org/officeDocument/2006/relationships/hyperlink" Target="http://blog.kissmetrics.com/wp-content/uploads/2011/04/Evolution-of-web-design.p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hyperlink" Target="http://www.noupe.com/ajax/how-ajax-work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hyperlink" Target="http://html5readines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csszengarden.com/" TargetMode="External"/><Relationship Id="rId4" Type="http://schemas.openxmlformats.org/officeDocument/2006/relationships/hyperlink" Target="http://lp-sf.com/" TargetMode="External"/><Relationship Id="rId5" Type="http://schemas.openxmlformats.org/officeDocument/2006/relationships/image" Target="../media/image14.png"/><Relationship Id="rId6" Type="http://schemas.openxmlformats.org/officeDocument/2006/relationships/hyperlink" Target="http://rleonardi.com/" TargetMode="External"/><Relationship Id="rId7"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hyperlink" Target="http://net.onextrapixel.com/wp-content/uploads/2011/09/css3-infographic-full.jp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 Type="http://schemas.openxmlformats.org/officeDocument/2006/relationships/hyperlink" Target="http://robedwards.org/" TargetMode="External"/><Relationship Id="rId12" Type="http://schemas.openxmlformats.org/officeDocument/2006/relationships/hyperlink" Target="http://webforfreaks.com/2011/" TargetMode="External"/><Relationship Id="rId13" Type="http://schemas.openxmlformats.org/officeDocument/2006/relationships/image" Target="../media/image16.png"/><Relationship Id="rId14" Type="http://schemas.openxmlformats.org/officeDocument/2006/relationships/hyperlink" Target="http://www.seamco.be/home" TargetMode="External"/><Relationship Id="rId1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hyperlink" Target="http://www.typographyserved.com/" TargetMode="External"/><Relationship Id="rId3" Type="http://schemas.openxmlformats.org/officeDocument/2006/relationships/hyperlink" Target="http://www.brandingserved.com/" TargetMode="External"/><Relationship Id="rId4" Type="http://schemas.openxmlformats.org/officeDocument/2006/relationships/hyperlink" Target="http://www.adccreativecrush.org/" TargetMode="External"/><Relationship Id="rId5" Type="http://schemas.openxmlformats.org/officeDocument/2006/relationships/hyperlink" Target="http://www.editorialdesignserved.co/" TargetMode="External"/><Relationship Id="rId6" Type="http://schemas.openxmlformats.org/officeDocument/2006/relationships/hyperlink" Target="http://www.illustrationserved.com/" TargetMode="External"/><Relationship Id="rId7" Type="http://schemas.openxmlformats.org/officeDocument/2006/relationships/hyperlink" Target="http://www.smashingmagazine.com/" TargetMode="External"/><Relationship Id="rId8" Type="http://schemas.openxmlformats.org/officeDocument/2006/relationships/hyperlink" Target="http://www.thefwa.com/site/house-g1b" TargetMode="External"/><Relationship Id="rId9" Type="http://schemas.openxmlformats.org/officeDocument/2006/relationships/hyperlink" Target="http://artofflightmovie.com/" TargetMode="External"/><Relationship Id="rId10" Type="http://schemas.openxmlformats.org/officeDocument/2006/relationships/hyperlink" Target="http://www.nike.com/jumpman23/aj201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bobadilium.com/" TargetMode="External"/><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hyperlink" Target="http://glamour.bi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1stwebdesigner.com/design/print-and-web-desig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1stwebdesigner.com/design/print-and-web-desig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onextrapixel.com/2012/03/01/the-difference-between-print-and-web-design/" TargetMode="External"/><Relationship Id="rId4" Type="http://schemas.openxmlformats.org/officeDocument/2006/relationships/hyperlink" Target="http://www.thedesigncubicle.com/2009/03/transitioning-from-a-print-to-web-designer/" TargetMode="External"/><Relationship Id="rId1" Type="http://schemas.openxmlformats.org/officeDocument/2006/relationships/slideLayout" Target="../slideLayouts/slideLayout7.xml"/><Relationship Id="rId2" Type="http://schemas.openxmlformats.org/officeDocument/2006/relationships/hyperlink" Target="http://www.nngroup.com/articles/differences-between-print-design-and-web-desig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dn.dotcominfoway.com/images/responsive-web-design-infographic.jpg" TargetMode="External"/><Relationship Id="rId4" Type="http://schemas.openxmlformats.org/officeDocument/2006/relationships/hyperlink" Target="http://trentwalton.com/" TargetMode="External"/><Relationship Id="rId5" Type="http://schemas.openxmlformats.org/officeDocument/2006/relationships/hyperlink" Target="http://sixrevisions.com/design-showcase-inspiration/responsive-webdesign-examples/" TargetMode="External"/><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mdcraftbeerfestival.com/" TargetMode="External"/><Relationship Id="rId5" Type="http://schemas.openxmlformats.org/officeDocument/2006/relationships/hyperlink" Target="http://danielvane.com/" TargetMode="External"/><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hyperlink" Target="http://inspirationfeed.com/inspiration/infographics/how-the-internet-works-infographic-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495" y="744161"/>
            <a:ext cx="7977304" cy="6186309"/>
          </a:xfrm>
          <a:prstGeom prst="rect">
            <a:avLst/>
          </a:prstGeom>
          <a:noFill/>
        </p:spPr>
        <p:txBody>
          <a:bodyPr wrap="square" numCol="1" rtlCol="0">
            <a:spAutoFit/>
          </a:bodyPr>
          <a:lstStyle/>
          <a:p>
            <a:r>
              <a:rPr lang="en-US" sz="2400" dirty="0" smtClean="0"/>
              <a:t>Don’t be Intimidated</a:t>
            </a:r>
          </a:p>
          <a:p>
            <a:r>
              <a:rPr lang="en-US" sz="2400" dirty="0" smtClean="0"/>
              <a:t>	</a:t>
            </a:r>
            <a:r>
              <a:rPr lang="en-US" dirty="0" smtClean="0"/>
              <a:t>Learning Code is easier than it looks if you give it some effort</a:t>
            </a:r>
            <a:endParaRPr lang="en-US" dirty="0" smtClean="0"/>
          </a:p>
          <a:p>
            <a:r>
              <a:rPr lang="en-US" dirty="0" smtClean="0"/>
              <a:t>	Learning web design and development makes you more employable</a:t>
            </a:r>
          </a:p>
          <a:p>
            <a:endParaRPr lang="en-US" sz="1200" dirty="0" smtClean="0"/>
          </a:p>
          <a:p>
            <a:r>
              <a:rPr lang="en-US" sz="2400" dirty="0" smtClean="0"/>
              <a:t>How Websites are different from Print</a:t>
            </a:r>
          </a:p>
          <a:p>
            <a:r>
              <a:rPr lang="en-US" dirty="0" smtClean="0"/>
              <a:t>	You have to plan for the unexpected</a:t>
            </a:r>
          </a:p>
          <a:p>
            <a:endParaRPr lang="en-US" sz="1200" dirty="0" smtClean="0"/>
          </a:p>
          <a:p>
            <a:r>
              <a:rPr lang="en-US" sz="2400" dirty="0" smtClean="0"/>
              <a:t>How People Access the Web:</a:t>
            </a:r>
          </a:p>
          <a:p>
            <a:r>
              <a:rPr lang="en-US" dirty="0"/>
              <a:t>	</a:t>
            </a:r>
            <a:r>
              <a:rPr lang="en-US" dirty="0" smtClean="0"/>
              <a:t>Browsers</a:t>
            </a:r>
          </a:p>
          <a:p>
            <a:r>
              <a:rPr lang="en-US" dirty="0"/>
              <a:t>	</a:t>
            </a:r>
            <a:r>
              <a:rPr lang="en-US" dirty="0" smtClean="0"/>
              <a:t>Web Servers</a:t>
            </a:r>
          </a:p>
          <a:p>
            <a:r>
              <a:rPr lang="en-US" dirty="0"/>
              <a:t>	</a:t>
            </a:r>
            <a:r>
              <a:rPr lang="en-US" dirty="0" smtClean="0"/>
              <a:t>Devices</a:t>
            </a:r>
          </a:p>
          <a:p>
            <a:r>
              <a:rPr lang="en-US" dirty="0"/>
              <a:t>	</a:t>
            </a:r>
            <a:r>
              <a:rPr lang="en-US" dirty="0" smtClean="0"/>
              <a:t>Screen Readers</a:t>
            </a:r>
          </a:p>
          <a:p>
            <a:endParaRPr lang="en-US" sz="1200" dirty="0" smtClean="0"/>
          </a:p>
          <a:p>
            <a:r>
              <a:rPr lang="en-US" sz="2400" dirty="0" smtClean="0"/>
              <a:t>How Websites are Created:</a:t>
            </a:r>
          </a:p>
          <a:p>
            <a:r>
              <a:rPr lang="en-US" dirty="0" smtClean="0"/>
              <a:t>	HTML &amp; CSS and W3C standard</a:t>
            </a:r>
          </a:p>
          <a:p>
            <a:endParaRPr lang="en-US" sz="1200" dirty="0"/>
          </a:p>
          <a:p>
            <a:r>
              <a:rPr lang="en-US" sz="2400" dirty="0" smtClean="0"/>
              <a:t>Structure</a:t>
            </a:r>
          </a:p>
          <a:p>
            <a:r>
              <a:rPr lang="en-US" dirty="0" smtClean="0"/>
              <a:t>	How Website structure relates to print</a:t>
            </a:r>
          </a:p>
          <a:p>
            <a:endParaRPr lang="en-US" sz="1200" dirty="0"/>
          </a:p>
          <a:p>
            <a:r>
              <a:rPr lang="en-US" sz="2400" dirty="0" smtClean="0"/>
              <a:t>Examples</a:t>
            </a:r>
          </a:p>
          <a:p>
            <a:r>
              <a:rPr lang="en-US" dirty="0" smtClean="0"/>
              <a:t>	Get inspired</a:t>
            </a:r>
            <a:endParaRPr lang="en-US" dirty="0"/>
          </a:p>
        </p:txBody>
      </p:sp>
      <p:sp>
        <p:nvSpPr>
          <p:cNvPr id="5" name="Rectangle 4"/>
          <p:cNvSpPr/>
          <p:nvPr/>
        </p:nvSpPr>
        <p:spPr>
          <a:xfrm>
            <a:off x="0" y="73172"/>
            <a:ext cx="9144000" cy="646331"/>
          </a:xfrm>
          <a:prstGeom prst="rect">
            <a:avLst/>
          </a:prstGeom>
        </p:spPr>
        <p:txBody>
          <a:bodyPr wrap="square">
            <a:spAutoFit/>
          </a:bodyPr>
          <a:lstStyle/>
          <a:p>
            <a:pPr algn="ctr"/>
            <a:r>
              <a:rPr lang="en-US" sz="3600" dirty="0" smtClean="0">
                <a:solidFill>
                  <a:srgbClr val="E46C0A"/>
                </a:solidFill>
              </a:rPr>
              <a:t>What we will review:</a:t>
            </a:r>
            <a:endParaRPr lang="en-US" sz="3600" dirty="0" smtClean="0">
              <a:solidFill>
                <a:srgbClr val="E46C0A"/>
              </a:solidFill>
            </a:endParaRPr>
          </a:p>
        </p:txBody>
      </p:sp>
    </p:spTree>
    <p:extLst>
      <p:ext uri="{BB962C8B-B14F-4D97-AF65-F5344CB8AC3E}">
        <p14:creationId xmlns:p14="http://schemas.microsoft.com/office/powerpoint/2010/main" val="8814831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14"/>
            <a:ext cx="9144000" cy="5478422"/>
          </a:xfrm>
          <a:prstGeom prst="rect">
            <a:avLst/>
          </a:prstGeom>
        </p:spPr>
        <p:txBody>
          <a:bodyPr wrap="square">
            <a:spAutoFit/>
          </a:bodyPr>
          <a:lstStyle/>
          <a:p>
            <a:pPr algn="ctr"/>
            <a:r>
              <a:rPr lang="en-US" b="1" dirty="0" smtClean="0">
                <a:solidFill>
                  <a:srgbClr val="E46C0A"/>
                </a:solidFill>
              </a:rPr>
              <a:t>How Webpages Are Created</a:t>
            </a:r>
            <a:endParaRPr lang="en-US" sz="1200" b="1" dirty="0" smtClean="0">
              <a:solidFill>
                <a:srgbClr val="E46C0A"/>
              </a:solidFill>
            </a:endParaRPr>
          </a:p>
          <a:p>
            <a:endParaRPr lang="en-US" sz="1200" b="1" dirty="0" smtClean="0">
              <a:solidFill>
                <a:srgbClr val="E46C0A"/>
              </a:solidFill>
            </a:endParaRPr>
          </a:p>
          <a:p>
            <a:r>
              <a:rPr lang="en-US" sz="1400" b="1" dirty="0" smtClean="0">
                <a:solidFill>
                  <a:srgbClr val="E46C0A"/>
                </a:solidFill>
              </a:rPr>
              <a:t>HTML- Hyper Text Markup Language</a:t>
            </a:r>
            <a:endParaRPr lang="en-US" sz="1200" dirty="0" smtClean="0"/>
          </a:p>
          <a:p>
            <a:r>
              <a:rPr lang="en-US" sz="1200" dirty="0" smtClean="0"/>
              <a:t>All websites use HTML</a:t>
            </a:r>
          </a:p>
          <a:p>
            <a:r>
              <a:rPr lang="en-US" sz="1200" dirty="0" smtClean="0"/>
              <a:t>HTML creates the structure of the page by using tags that describe content</a:t>
            </a:r>
          </a:p>
          <a:p>
            <a:endParaRPr lang="en-US" sz="1200" dirty="0" smtClean="0"/>
          </a:p>
          <a:p>
            <a:r>
              <a:rPr lang="en-US" sz="1400" b="1" dirty="0" smtClean="0">
                <a:solidFill>
                  <a:srgbClr val="E46C0A"/>
                </a:solidFill>
              </a:rPr>
              <a:t>CSS- Cascading Style Sheets </a:t>
            </a:r>
            <a:endParaRPr lang="en-US" sz="1200" dirty="0" smtClean="0"/>
          </a:p>
          <a:p>
            <a:r>
              <a:rPr lang="en-US" sz="1200" dirty="0" smtClean="0"/>
              <a:t>Almost all websites use CSS</a:t>
            </a:r>
            <a:r>
              <a:rPr lang="en-US" sz="1200" dirty="0"/>
              <a:t> </a:t>
            </a:r>
            <a:endParaRPr lang="en-US" sz="1200" dirty="0" smtClean="0"/>
          </a:p>
          <a:p>
            <a:r>
              <a:rPr lang="en-US" sz="1200" dirty="0" smtClean="0"/>
              <a:t>CSS defines how to style HTML elements, it is the icing on the cake</a:t>
            </a:r>
          </a:p>
          <a:p>
            <a:endParaRPr lang="en-US" sz="1200" dirty="0"/>
          </a:p>
          <a:p>
            <a:r>
              <a:rPr lang="en-US" sz="1200" dirty="0" smtClean="0"/>
              <a:t>Quick demo: </a:t>
            </a:r>
            <a:r>
              <a:rPr lang="en-US" sz="1200" dirty="0" smtClean="0">
                <a:hlinkClick r:id="rId2"/>
              </a:rPr>
              <a:t>http://www.w3schools.com/css/demo_default.htm</a:t>
            </a:r>
            <a:endParaRPr lang="en-US" sz="1200" dirty="0" smtClean="0"/>
          </a:p>
          <a:p>
            <a:endParaRPr lang="en-US" sz="1200" dirty="0"/>
          </a:p>
          <a:p>
            <a:r>
              <a:rPr lang="en-US" sz="1400" b="1" dirty="0" smtClean="0">
                <a:solidFill>
                  <a:srgbClr val="E46C0A"/>
                </a:solidFill>
              </a:rPr>
              <a:t>JavaScript and </a:t>
            </a:r>
            <a:r>
              <a:rPr lang="en-US" sz="1400" b="1" dirty="0" err="1" smtClean="0">
                <a:solidFill>
                  <a:srgbClr val="E46C0A"/>
                </a:solidFill>
              </a:rPr>
              <a:t>jQuery</a:t>
            </a:r>
            <a:endParaRPr lang="en-US" sz="1200" dirty="0" smtClean="0"/>
          </a:p>
          <a:p>
            <a:r>
              <a:rPr lang="en-US" sz="1200" dirty="0" smtClean="0"/>
              <a:t>Advanced topics to explore after you are comfortable with HTML and CSS</a:t>
            </a:r>
          </a:p>
          <a:p>
            <a:r>
              <a:rPr lang="en-US" sz="1200" dirty="0" smtClean="0"/>
              <a:t>JavaScript is THE Scripting language of the web, the most popular programming language, it changes the way a page behaves and produces enhanced user interfaces and dynamic websites with interaction</a:t>
            </a:r>
          </a:p>
          <a:p>
            <a:r>
              <a:rPr lang="en-US" sz="1200" dirty="0" err="1" smtClean="0"/>
              <a:t>jQuery</a:t>
            </a:r>
            <a:r>
              <a:rPr lang="en-US" sz="1200" dirty="0" smtClean="0"/>
              <a:t> is a JavaScript library “write less, do more”, a lightweight way to add JavaScript on your website, often in the form of a single line of code called a plugin</a:t>
            </a:r>
          </a:p>
          <a:p>
            <a:endParaRPr lang="en-US" sz="1200" dirty="0"/>
          </a:p>
          <a:p>
            <a:r>
              <a:rPr lang="en-US" sz="1400" b="1" dirty="0" smtClean="0">
                <a:solidFill>
                  <a:srgbClr val="E46C0A"/>
                </a:solidFill>
              </a:rPr>
              <a:t>PHP, </a:t>
            </a:r>
            <a:r>
              <a:rPr lang="en-US" sz="1400" b="1" dirty="0" err="1" smtClean="0">
                <a:solidFill>
                  <a:srgbClr val="E46C0A"/>
                </a:solidFill>
              </a:rPr>
              <a:t>ASP.Net</a:t>
            </a:r>
            <a:r>
              <a:rPr lang="en-US" sz="1400" b="1" dirty="0" smtClean="0">
                <a:solidFill>
                  <a:srgbClr val="E46C0A"/>
                </a:solidFill>
              </a:rPr>
              <a:t>, Java and Ruby</a:t>
            </a:r>
            <a:endParaRPr lang="en-US" sz="1200" dirty="0" smtClean="0"/>
          </a:p>
          <a:p>
            <a:r>
              <a:rPr lang="en-US" sz="1200" dirty="0" smtClean="0"/>
              <a:t>These are examples of programming languages used for larger websites, most designers team up with developers to create and code complex websites like CMS (content management systems like </a:t>
            </a:r>
            <a:r>
              <a:rPr lang="en-US" sz="1200" dirty="0" err="1" smtClean="0"/>
              <a:t>Weebly</a:t>
            </a:r>
            <a:r>
              <a:rPr lang="en-US" sz="1200" dirty="0" smtClean="0"/>
              <a:t>, </a:t>
            </a:r>
            <a:r>
              <a:rPr lang="en-US" sz="1200" dirty="0" err="1" smtClean="0"/>
              <a:t>Wix</a:t>
            </a:r>
            <a:r>
              <a:rPr lang="en-US" sz="1200" dirty="0" smtClean="0"/>
              <a:t>, Square Space, </a:t>
            </a:r>
            <a:r>
              <a:rPr lang="en-US" sz="1200" dirty="0" err="1" smtClean="0"/>
              <a:t>Wordpress.org</a:t>
            </a:r>
            <a:r>
              <a:rPr lang="en-US" sz="1200" dirty="0" smtClean="0"/>
              <a:t>), blogging sites (</a:t>
            </a:r>
            <a:r>
              <a:rPr lang="en-US" sz="1200" dirty="0" err="1" smtClean="0"/>
              <a:t>Wordpress.com</a:t>
            </a:r>
            <a:r>
              <a:rPr lang="en-US" sz="1200" dirty="0" smtClean="0"/>
              <a:t>, Blogger, </a:t>
            </a:r>
            <a:r>
              <a:rPr lang="en-US" sz="1200" dirty="0" err="1" smtClean="0"/>
              <a:t>Tumblr</a:t>
            </a:r>
            <a:r>
              <a:rPr lang="en-US" sz="1200" dirty="0" smtClean="0"/>
              <a:t>), e-commerce (Amazon)</a:t>
            </a:r>
          </a:p>
          <a:p>
            <a:endParaRPr lang="en-US" sz="1200" dirty="0" smtClean="0"/>
          </a:p>
          <a:p>
            <a:r>
              <a:rPr lang="en-US" sz="1400" b="1" dirty="0" smtClean="0">
                <a:solidFill>
                  <a:srgbClr val="E46C0A"/>
                </a:solidFill>
              </a:rPr>
              <a:t>Evolution of Web Design</a:t>
            </a:r>
            <a:endParaRPr lang="en-US" sz="1400" dirty="0"/>
          </a:p>
          <a:p>
            <a:r>
              <a:rPr lang="en-US" sz="1200" dirty="0" smtClean="0">
                <a:hlinkClick r:id="rId3"/>
              </a:rPr>
              <a:t>http://blog.kissmetrics.com/wp-content/uploads/2011/04/Evolution-of-web-design.png</a:t>
            </a:r>
            <a:endParaRPr lang="en-US" sz="1200" dirty="0" smtClean="0"/>
          </a:p>
          <a:p>
            <a:endParaRPr lang="en-US" sz="1200" dirty="0" smtClean="0"/>
          </a:p>
        </p:txBody>
      </p:sp>
    </p:spTree>
    <p:extLst>
      <p:ext uri="{BB962C8B-B14F-4D97-AF65-F5344CB8AC3E}">
        <p14:creationId xmlns:p14="http://schemas.microsoft.com/office/powerpoint/2010/main" val="2695219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14"/>
            <a:ext cx="4982018" cy="3600986"/>
          </a:xfrm>
          <a:prstGeom prst="rect">
            <a:avLst/>
          </a:prstGeom>
        </p:spPr>
        <p:txBody>
          <a:bodyPr wrap="square">
            <a:spAutoFit/>
          </a:bodyPr>
          <a:lstStyle/>
          <a:p>
            <a:pPr algn="ctr"/>
            <a:r>
              <a:rPr lang="en-US" sz="3600" b="1" dirty="0" smtClean="0">
                <a:solidFill>
                  <a:schemeClr val="accent6">
                    <a:lumMod val="75000"/>
                  </a:schemeClr>
                </a:solidFill>
              </a:rPr>
              <a:t>Page Structure</a:t>
            </a:r>
          </a:p>
          <a:p>
            <a:pPr algn="ctr"/>
            <a:endParaRPr lang="en-US" sz="1200" b="1" dirty="0" smtClean="0">
              <a:solidFill>
                <a:srgbClr val="000000"/>
              </a:solidFill>
            </a:endParaRPr>
          </a:p>
          <a:p>
            <a:r>
              <a:rPr lang="en-US" sz="1400" b="1" dirty="0" smtClean="0">
                <a:solidFill>
                  <a:srgbClr val="000000"/>
                </a:solidFill>
              </a:rPr>
              <a:t>If you think of a newspaper, book, or even a business card, there is a hierarchy to the information that helps us understand and interpret what we are reading. </a:t>
            </a:r>
          </a:p>
          <a:p>
            <a:endParaRPr lang="en-US" sz="1400" b="1" dirty="0">
              <a:solidFill>
                <a:srgbClr val="000000"/>
              </a:solidFill>
            </a:endParaRPr>
          </a:p>
          <a:p>
            <a:r>
              <a:rPr lang="en-US" sz="1400" b="1" dirty="0" smtClean="0">
                <a:solidFill>
                  <a:srgbClr val="000000"/>
                </a:solidFill>
              </a:rPr>
              <a:t>Lets look at the bones:</a:t>
            </a:r>
          </a:p>
          <a:p>
            <a:r>
              <a:rPr lang="en-US" sz="1400" dirty="0" smtClean="0">
                <a:solidFill>
                  <a:srgbClr val="000000"/>
                </a:solidFill>
              </a:rPr>
              <a:t>Imagine the Newspaper had no content yet, </a:t>
            </a:r>
          </a:p>
          <a:p>
            <a:r>
              <a:rPr lang="en-US" sz="1400" dirty="0" smtClean="0">
                <a:solidFill>
                  <a:srgbClr val="000000"/>
                </a:solidFill>
              </a:rPr>
              <a:t>we just looked at its structure</a:t>
            </a:r>
          </a:p>
          <a:p>
            <a:endParaRPr lang="en-US" sz="1400" b="1" dirty="0" smtClean="0">
              <a:solidFill>
                <a:srgbClr val="000000"/>
              </a:solidFill>
            </a:endParaRPr>
          </a:p>
          <a:p>
            <a:r>
              <a:rPr lang="en-US" sz="1400" b="1" dirty="0" smtClean="0">
                <a:solidFill>
                  <a:srgbClr val="000000"/>
                </a:solidFill>
              </a:rPr>
              <a:t>Headlines</a:t>
            </a:r>
          </a:p>
          <a:p>
            <a:r>
              <a:rPr lang="en-US" sz="1400" b="1" dirty="0" smtClean="0">
                <a:solidFill>
                  <a:srgbClr val="000000"/>
                </a:solidFill>
              </a:rPr>
              <a:t>Subheadings</a:t>
            </a:r>
          </a:p>
          <a:p>
            <a:r>
              <a:rPr lang="en-US" sz="1400" b="1" dirty="0" smtClean="0">
                <a:solidFill>
                  <a:srgbClr val="000000"/>
                </a:solidFill>
              </a:rPr>
              <a:t>Body copy</a:t>
            </a:r>
          </a:p>
          <a:p>
            <a:r>
              <a:rPr lang="en-US" sz="1400" b="1" dirty="0" smtClean="0">
                <a:solidFill>
                  <a:srgbClr val="000000"/>
                </a:solidFill>
              </a:rPr>
              <a:t>Sections</a:t>
            </a:r>
          </a:p>
          <a:p>
            <a:endParaRPr lang="en-US" sz="1200" dirty="0" smtClean="0">
              <a:solidFill>
                <a:srgbClr val="000000"/>
              </a:solidFill>
            </a:endParaRPr>
          </a:p>
        </p:txBody>
      </p:sp>
      <p:pic>
        <p:nvPicPr>
          <p:cNvPr id="3" name="Picture 2"/>
          <p:cNvPicPr>
            <a:picLocks noChangeAspect="1"/>
          </p:cNvPicPr>
          <p:nvPr/>
        </p:nvPicPr>
        <p:blipFill rotWithShape="1">
          <a:blip r:embed="rId2"/>
          <a:srcRect b="22157"/>
          <a:stretch/>
        </p:blipFill>
        <p:spPr>
          <a:xfrm>
            <a:off x="4982018" y="1208241"/>
            <a:ext cx="4000500" cy="5338452"/>
          </a:xfrm>
          <a:prstGeom prst="rect">
            <a:avLst/>
          </a:prstGeom>
        </p:spPr>
      </p:pic>
      <p:grpSp>
        <p:nvGrpSpPr>
          <p:cNvPr id="12" name="Group 11"/>
          <p:cNvGrpSpPr/>
          <p:nvPr/>
        </p:nvGrpSpPr>
        <p:grpSpPr>
          <a:xfrm>
            <a:off x="5277104" y="1356189"/>
            <a:ext cx="3550948" cy="5017898"/>
            <a:chOff x="5277104" y="1356189"/>
            <a:chExt cx="3550948" cy="5017898"/>
          </a:xfrm>
        </p:grpSpPr>
        <p:sp>
          <p:nvSpPr>
            <p:cNvPr id="4" name="Rectangle 3"/>
            <p:cNvSpPr/>
            <p:nvPr/>
          </p:nvSpPr>
          <p:spPr>
            <a:xfrm>
              <a:off x="5277104" y="1356189"/>
              <a:ext cx="3464639" cy="5301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277104" y="2083599"/>
              <a:ext cx="3464639" cy="8383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277104" y="3180879"/>
              <a:ext cx="875407" cy="31932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51148" y="5141188"/>
              <a:ext cx="1195980" cy="12328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558095" y="5141188"/>
              <a:ext cx="1269957" cy="12328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251148" y="3180879"/>
              <a:ext cx="2490596" cy="18123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1063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10 at 1.21.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05646"/>
          </a:xfrm>
          <a:prstGeom prst="rect">
            <a:avLst/>
          </a:prstGeom>
        </p:spPr>
      </p:pic>
    </p:spTree>
    <p:extLst>
      <p:ext uri="{BB962C8B-B14F-4D97-AF65-F5344CB8AC3E}">
        <p14:creationId xmlns:p14="http://schemas.microsoft.com/office/powerpoint/2010/main" val="38143491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1-10 at 1.37.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569122"/>
          </a:xfrm>
          <a:prstGeom prst="rect">
            <a:avLst/>
          </a:prstGeom>
        </p:spPr>
      </p:pic>
      <p:sp>
        <p:nvSpPr>
          <p:cNvPr id="3" name="TextBox 2"/>
          <p:cNvSpPr txBox="1"/>
          <p:nvPr/>
        </p:nvSpPr>
        <p:spPr>
          <a:xfrm>
            <a:off x="3842236" y="0"/>
            <a:ext cx="5301764" cy="923330"/>
          </a:xfrm>
          <a:prstGeom prst="rect">
            <a:avLst/>
          </a:prstGeom>
          <a:noFill/>
        </p:spPr>
        <p:txBody>
          <a:bodyPr wrap="square" rtlCol="0">
            <a:spAutoFit/>
          </a:bodyPr>
          <a:lstStyle/>
          <a:p>
            <a:r>
              <a:rPr lang="en-US" dirty="0" smtClean="0"/>
              <a:t>DOCTYPE: Instruction to Web Browser telling it what version of HTML the page was written in. This is HTML5’s simplified &lt;!DOCTYPE html&gt;</a:t>
            </a:r>
            <a:endParaRPr lang="en-US" dirty="0"/>
          </a:p>
        </p:txBody>
      </p:sp>
      <p:sp>
        <p:nvSpPr>
          <p:cNvPr id="4" name="TextBox 3"/>
          <p:cNvSpPr txBox="1"/>
          <p:nvPr/>
        </p:nvSpPr>
        <p:spPr>
          <a:xfrm>
            <a:off x="3994817" y="1084951"/>
            <a:ext cx="5149183" cy="646331"/>
          </a:xfrm>
          <a:prstGeom prst="rect">
            <a:avLst/>
          </a:prstGeom>
          <a:solidFill>
            <a:srgbClr val="FFFFFF"/>
          </a:solidFill>
        </p:spPr>
        <p:txBody>
          <a:bodyPr wrap="square" rtlCol="0">
            <a:spAutoFit/>
          </a:bodyPr>
          <a:lstStyle/>
          <a:p>
            <a:r>
              <a:rPr lang="en-US" dirty="0" smtClean="0"/>
              <a:t>&lt;html&gt; indicates that anything between it and closing tag &lt;/html&gt; is html code</a:t>
            </a:r>
            <a:endParaRPr lang="en-US" dirty="0"/>
          </a:p>
        </p:txBody>
      </p:sp>
      <p:sp>
        <p:nvSpPr>
          <p:cNvPr id="5" name="TextBox 4"/>
          <p:cNvSpPr txBox="1"/>
          <p:nvPr/>
        </p:nvSpPr>
        <p:spPr>
          <a:xfrm>
            <a:off x="3994817" y="2174354"/>
            <a:ext cx="5149183" cy="1200329"/>
          </a:xfrm>
          <a:prstGeom prst="rect">
            <a:avLst/>
          </a:prstGeom>
          <a:solidFill>
            <a:srgbClr val="FFFFFF"/>
          </a:solidFill>
        </p:spPr>
        <p:txBody>
          <a:bodyPr wrap="square" rtlCol="0">
            <a:spAutoFit/>
          </a:bodyPr>
          <a:lstStyle/>
          <a:p>
            <a:r>
              <a:rPr lang="en-US" dirty="0" smtClean="0"/>
              <a:t>&lt;head&gt; area to add a page title that shows in browser title area, internal </a:t>
            </a:r>
            <a:r>
              <a:rPr lang="en-US" dirty="0" err="1" smtClean="0"/>
              <a:t>stylesheets</a:t>
            </a:r>
            <a:r>
              <a:rPr lang="en-US" dirty="0" smtClean="0"/>
              <a:t>, metadata like keywords, author, links to external </a:t>
            </a:r>
            <a:r>
              <a:rPr lang="en-US" dirty="0" err="1" smtClean="0"/>
              <a:t>stylesheets</a:t>
            </a:r>
            <a:r>
              <a:rPr lang="en-US" dirty="0" smtClean="0"/>
              <a:t> and scripts such as JavaScript</a:t>
            </a:r>
            <a:endParaRPr lang="en-US" dirty="0"/>
          </a:p>
        </p:txBody>
      </p:sp>
      <p:sp>
        <p:nvSpPr>
          <p:cNvPr id="6" name="TextBox 5"/>
          <p:cNvSpPr txBox="1"/>
          <p:nvPr/>
        </p:nvSpPr>
        <p:spPr>
          <a:xfrm>
            <a:off x="3994817" y="3658285"/>
            <a:ext cx="5149183" cy="646331"/>
          </a:xfrm>
          <a:prstGeom prst="rect">
            <a:avLst/>
          </a:prstGeom>
          <a:solidFill>
            <a:srgbClr val="FFFFFF"/>
          </a:solidFill>
        </p:spPr>
        <p:txBody>
          <a:bodyPr wrap="square" rtlCol="0">
            <a:spAutoFit/>
          </a:bodyPr>
          <a:lstStyle/>
          <a:p>
            <a:r>
              <a:rPr lang="en-US" dirty="0" smtClean="0"/>
              <a:t>&lt;body&gt; indicates that anything between it and closing tag &lt;/body&gt; is the content of the page</a:t>
            </a:r>
            <a:endParaRPr lang="en-US" dirty="0"/>
          </a:p>
        </p:txBody>
      </p:sp>
    </p:spTree>
    <p:extLst>
      <p:ext uri="{BB962C8B-B14F-4D97-AF65-F5344CB8AC3E}">
        <p14:creationId xmlns:p14="http://schemas.microsoft.com/office/powerpoint/2010/main" val="2970368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6643" y="0"/>
            <a:ext cx="8575563" cy="6817701"/>
          </a:xfrm>
          <a:prstGeom prst="rect">
            <a:avLst/>
          </a:prstGeom>
        </p:spPr>
      </p:pic>
      <p:sp>
        <p:nvSpPr>
          <p:cNvPr id="8" name="TextBox 7"/>
          <p:cNvSpPr txBox="1"/>
          <p:nvPr/>
        </p:nvSpPr>
        <p:spPr>
          <a:xfrm>
            <a:off x="5973691" y="4668523"/>
            <a:ext cx="2713931" cy="461665"/>
          </a:xfrm>
          <a:prstGeom prst="rect">
            <a:avLst/>
          </a:prstGeom>
          <a:solidFill>
            <a:schemeClr val="bg1"/>
          </a:solidFill>
        </p:spPr>
        <p:txBody>
          <a:bodyPr wrap="square" rtlCol="0">
            <a:spAutoFit/>
          </a:bodyPr>
          <a:lstStyle/>
          <a:p>
            <a:r>
              <a:rPr lang="en-US" sz="1200" dirty="0" smtClean="0"/>
              <a:t>CSS and the div (divisions) take over tables to form</a:t>
            </a:r>
            <a:r>
              <a:rPr lang="en-US" sz="1200" dirty="0"/>
              <a:t> </a:t>
            </a:r>
            <a:r>
              <a:rPr lang="en-US" sz="1200" dirty="0" smtClean="0"/>
              <a:t>a site’s structure</a:t>
            </a:r>
          </a:p>
        </p:txBody>
      </p:sp>
      <p:sp>
        <p:nvSpPr>
          <p:cNvPr id="9" name="TextBox 8"/>
          <p:cNvSpPr txBox="1"/>
          <p:nvPr/>
        </p:nvSpPr>
        <p:spPr>
          <a:xfrm>
            <a:off x="5973691" y="2752555"/>
            <a:ext cx="3170309" cy="830997"/>
          </a:xfrm>
          <a:prstGeom prst="rect">
            <a:avLst/>
          </a:prstGeom>
          <a:solidFill>
            <a:schemeClr val="bg1"/>
          </a:solidFill>
        </p:spPr>
        <p:txBody>
          <a:bodyPr wrap="square" rtlCol="0">
            <a:spAutoFit/>
          </a:bodyPr>
          <a:lstStyle/>
          <a:p>
            <a:r>
              <a:rPr lang="en-US" sz="1200" dirty="0" smtClean="0">
                <a:hlinkClick r:id="rId3"/>
              </a:rPr>
              <a:t>AJAX uses</a:t>
            </a:r>
            <a:r>
              <a:rPr lang="en-US" sz="1200" dirty="0" smtClean="0"/>
              <a:t>  </a:t>
            </a:r>
          </a:p>
          <a:p>
            <a:endParaRPr lang="en-US" sz="1200" dirty="0"/>
          </a:p>
          <a:p>
            <a:r>
              <a:rPr lang="en-US" sz="1200" dirty="0" smtClean="0"/>
              <a:t>AJAX is action not content</a:t>
            </a:r>
          </a:p>
          <a:p>
            <a:r>
              <a:rPr lang="en-US" sz="1200" dirty="0" smtClean="0"/>
              <a:t>AJAX = Asynchronous JavaScript &amp; XML </a:t>
            </a:r>
          </a:p>
        </p:txBody>
      </p:sp>
    </p:spTree>
    <p:extLst>
      <p:ext uri="{BB962C8B-B14F-4D97-AF65-F5344CB8AC3E}">
        <p14:creationId xmlns:p14="http://schemas.microsoft.com/office/powerpoint/2010/main" val="2532077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611" y="345212"/>
            <a:ext cx="4192091" cy="6093975"/>
          </a:xfrm>
          <a:prstGeom prst="rect">
            <a:avLst/>
          </a:prstGeom>
          <a:noFill/>
        </p:spPr>
        <p:txBody>
          <a:bodyPr wrap="square" rtlCol="0">
            <a:spAutoFit/>
          </a:bodyPr>
          <a:lstStyle/>
          <a:p>
            <a:r>
              <a:rPr lang="en-US" b="1" dirty="0" smtClean="0"/>
              <a:t>HTML = Hyper Text Markup Language</a:t>
            </a:r>
          </a:p>
          <a:p>
            <a:endParaRPr lang="en-US" sz="1400" dirty="0" smtClean="0"/>
          </a:p>
          <a:p>
            <a:r>
              <a:rPr lang="en-US" sz="1400" b="1" dirty="0" smtClean="0"/>
              <a:t>HTML5</a:t>
            </a:r>
            <a:r>
              <a:rPr lang="en-US" sz="1400" dirty="0" smtClean="0"/>
              <a:t>= latest HTML version, in 2006 W3C (World Wide Web Consortium) and WHATWG (Web Hypertext Application Technology Working Group) decided to cooperate and create a new version of HTML</a:t>
            </a:r>
          </a:p>
          <a:p>
            <a:endParaRPr lang="en-US" sz="1400" dirty="0" smtClean="0"/>
          </a:p>
          <a:p>
            <a:r>
              <a:rPr lang="en-US" sz="1400" dirty="0" smtClean="0"/>
              <a:t>New Elements</a:t>
            </a:r>
          </a:p>
          <a:p>
            <a:r>
              <a:rPr lang="en-US" sz="1400" dirty="0" smtClean="0"/>
              <a:t>New Attributes</a:t>
            </a:r>
          </a:p>
          <a:p>
            <a:r>
              <a:rPr lang="en-US" sz="1400" dirty="0" smtClean="0"/>
              <a:t>Full CSS3 Support</a:t>
            </a:r>
          </a:p>
          <a:p>
            <a:r>
              <a:rPr lang="en-US" sz="1400" dirty="0" smtClean="0"/>
              <a:t>Video and Audio</a:t>
            </a:r>
          </a:p>
          <a:p>
            <a:r>
              <a:rPr lang="en-US" sz="1400" dirty="0" smtClean="0"/>
              <a:t>2D/3D Graphics</a:t>
            </a:r>
          </a:p>
          <a:p>
            <a:r>
              <a:rPr lang="en-US" sz="1400" dirty="0" smtClean="0"/>
              <a:t>Local Storage</a:t>
            </a:r>
          </a:p>
          <a:p>
            <a:r>
              <a:rPr lang="en-US" sz="1400" dirty="0" smtClean="0"/>
              <a:t>Local SQL Database</a:t>
            </a:r>
          </a:p>
          <a:p>
            <a:r>
              <a:rPr lang="en-US" sz="1400" dirty="0" smtClean="0"/>
              <a:t>Web Applications</a:t>
            </a:r>
          </a:p>
          <a:p>
            <a:endParaRPr lang="en-US" sz="1400" dirty="0"/>
          </a:p>
          <a:p>
            <a:r>
              <a:rPr lang="en-US" sz="1400" b="1" dirty="0" smtClean="0"/>
              <a:t>HTML5 - New Features</a:t>
            </a:r>
          </a:p>
          <a:p>
            <a:r>
              <a:rPr lang="en-US" sz="1400" dirty="0" smtClean="0"/>
              <a:t>Some of the most interesting new features in HTML5:</a:t>
            </a:r>
          </a:p>
          <a:p>
            <a:r>
              <a:rPr lang="en-US" sz="1400" dirty="0" smtClean="0"/>
              <a:t>The &lt;canvas&gt; element for 2D drawing</a:t>
            </a:r>
          </a:p>
          <a:p>
            <a:r>
              <a:rPr lang="en-US" sz="1400" dirty="0" smtClean="0"/>
              <a:t>The &lt;video&gt; and &lt;audio&gt; elements for media playback</a:t>
            </a:r>
          </a:p>
          <a:p>
            <a:r>
              <a:rPr lang="en-US" sz="1400" dirty="0" smtClean="0"/>
              <a:t>Support for local storage</a:t>
            </a:r>
          </a:p>
          <a:p>
            <a:r>
              <a:rPr lang="en-US" sz="1400" dirty="0" smtClean="0"/>
              <a:t>New content-specific elements, like &lt;article&gt;, &lt;footer&gt;, &lt;header&gt;, &lt;</a:t>
            </a:r>
            <a:r>
              <a:rPr lang="en-US" sz="1400" dirty="0" err="1" smtClean="0"/>
              <a:t>nav</a:t>
            </a:r>
            <a:r>
              <a:rPr lang="en-US" sz="1400" dirty="0" smtClean="0"/>
              <a:t>&gt;, &lt;section&gt;</a:t>
            </a:r>
          </a:p>
          <a:p>
            <a:r>
              <a:rPr lang="en-US" sz="1400" dirty="0" smtClean="0"/>
              <a:t>New form controls, like calendar, date, time, email, </a:t>
            </a:r>
            <a:r>
              <a:rPr lang="en-US" sz="1400" dirty="0" err="1" smtClean="0"/>
              <a:t>url</a:t>
            </a:r>
            <a:r>
              <a:rPr lang="en-US" sz="1400" dirty="0" smtClean="0"/>
              <a:t>, search</a:t>
            </a:r>
          </a:p>
          <a:p>
            <a:endParaRPr lang="en-US" dirty="0" smtClean="0"/>
          </a:p>
          <a:p>
            <a:endParaRPr lang="en-US" dirty="0"/>
          </a:p>
        </p:txBody>
      </p:sp>
      <p:sp>
        <p:nvSpPr>
          <p:cNvPr id="4" name="Rectangle 3"/>
          <p:cNvSpPr/>
          <p:nvPr/>
        </p:nvSpPr>
        <p:spPr>
          <a:xfrm>
            <a:off x="4364702" y="3976974"/>
            <a:ext cx="4572000" cy="2462213"/>
          </a:xfrm>
          <a:prstGeom prst="rect">
            <a:avLst/>
          </a:prstGeom>
        </p:spPr>
        <p:txBody>
          <a:bodyPr>
            <a:spAutoFit/>
          </a:bodyPr>
          <a:lstStyle/>
          <a:p>
            <a:r>
              <a:rPr lang="en-US" sz="1400" dirty="0" smtClean="0"/>
              <a:t>Steve Jobs famously refuses to allow Flash on the </a:t>
            </a:r>
            <a:r>
              <a:rPr lang="en-US" sz="1400" dirty="0" err="1" smtClean="0"/>
              <a:t>iOS</a:t>
            </a:r>
            <a:r>
              <a:rPr lang="en-US" sz="1400" dirty="0" smtClean="0"/>
              <a:t> due to the many bugs and crashes it experiences, therefore, learning how to use the more intricate features of HTML5 is going to be a must for those who want to develop apps and </a:t>
            </a:r>
            <a:r>
              <a:rPr lang="en-US" sz="1400" dirty="0" err="1" smtClean="0"/>
              <a:t>iOS</a:t>
            </a:r>
            <a:r>
              <a:rPr lang="en-US" sz="1400" dirty="0" smtClean="0"/>
              <a:t>-friendly websites. With Google rolling out an HTML5-friendly version of YouTube, many developers are starting to see how important this system will become in the near future. However, some features are not supported on all browsers or devices yet, developers and designers are still feeling the need to cover all of their bases when implementing new features on a website.</a:t>
            </a:r>
            <a:endParaRPr lang="en-US" sz="1400" dirty="0"/>
          </a:p>
        </p:txBody>
      </p:sp>
      <p:pic>
        <p:nvPicPr>
          <p:cNvPr id="6" name="Picture 5"/>
          <p:cNvPicPr>
            <a:picLocks noChangeAspect="1"/>
          </p:cNvPicPr>
          <p:nvPr/>
        </p:nvPicPr>
        <p:blipFill>
          <a:blip r:embed="rId2"/>
          <a:stretch>
            <a:fillRect/>
          </a:stretch>
        </p:blipFill>
        <p:spPr>
          <a:xfrm>
            <a:off x="4525184" y="123291"/>
            <a:ext cx="3940678" cy="3760342"/>
          </a:xfrm>
          <a:prstGeom prst="rect">
            <a:avLst/>
          </a:prstGeom>
        </p:spPr>
      </p:pic>
    </p:spTree>
    <p:extLst>
      <p:ext uri="{BB962C8B-B14F-4D97-AF65-F5344CB8AC3E}">
        <p14:creationId xmlns:p14="http://schemas.microsoft.com/office/powerpoint/2010/main" val="16966992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079241" cy="6601241"/>
          </a:xfrm>
          <a:prstGeom prst="rect">
            <a:avLst/>
          </a:prstGeom>
        </p:spPr>
      </p:pic>
      <p:sp>
        <p:nvSpPr>
          <p:cNvPr id="5" name="Rectangle 4"/>
          <p:cNvSpPr/>
          <p:nvPr/>
        </p:nvSpPr>
        <p:spPr>
          <a:xfrm>
            <a:off x="3164666" y="6211669"/>
            <a:ext cx="2814668" cy="646331"/>
          </a:xfrm>
          <a:prstGeom prst="rect">
            <a:avLst/>
          </a:prstGeom>
        </p:spPr>
        <p:txBody>
          <a:bodyPr wrap="none">
            <a:spAutoFit/>
          </a:bodyPr>
          <a:lstStyle/>
          <a:p>
            <a:r>
              <a:rPr lang="en-US" dirty="0" smtClean="0">
                <a:hlinkClick r:id="rId3"/>
              </a:rPr>
              <a:t>http://html5readiness.com/</a:t>
            </a:r>
            <a:endParaRPr lang="en-US" dirty="0" smtClean="0"/>
          </a:p>
          <a:p>
            <a:endParaRPr lang="en-US" dirty="0"/>
          </a:p>
        </p:txBody>
      </p:sp>
    </p:spTree>
    <p:extLst>
      <p:ext uri="{BB962C8B-B14F-4D97-AF65-F5344CB8AC3E}">
        <p14:creationId xmlns:p14="http://schemas.microsoft.com/office/powerpoint/2010/main" val="13787866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6286" y="1251532"/>
            <a:ext cx="4572000" cy="4247317"/>
          </a:xfrm>
          <a:prstGeom prst="rect">
            <a:avLst/>
          </a:prstGeom>
        </p:spPr>
        <p:txBody>
          <a:bodyPr>
            <a:spAutoFit/>
          </a:bodyPr>
          <a:lstStyle/>
          <a:p>
            <a:r>
              <a:rPr lang="en-US" dirty="0" smtClean="0"/>
              <a:t>XHTML = Strict and cleaner version of HTML, the </a:t>
            </a:r>
            <a:r>
              <a:rPr lang="en-US" dirty="0" smtClean="0"/>
              <a:t>main difference between XHTML and HTML4 is that all tags, once opened, must be closed. This is good coding practice. HTML5 is a bit less strict and as you saw opens many more possibilities, but closing tags is ALWAYS GOOD PRACTICE!</a:t>
            </a:r>
          </a:p>
          <a:p>
            <a:endParaRPr lang="en-US" dirty="0" smtClean="0"/>
          </a:p>
          <a:p>
            <a:r>
              <a:rPr lang="en-US" dirty="0" smtClean="0"/>
              <a:t>XHTML = </a:t>
            </a:r>
            <a:r>
              <a:rPr lang="en-US" dirty="0" err="1" smtClean="0"/>
              <a:t>E</a:t>
            </a:r>
            <a:r>
              <a:rPr lang="en-US" b="1" dirty="0" err="1" smtClean="0"/>
              <a:t>X</a:t>
            </a:r>
            <a:r>
              <a:rPr lang="en-US" dirty="0" err="1" smtClean="0"/>
              <a:t>tensible</a:t>
            </a:r>
            <a:r>
              <a:rPr lang="en-US" dirty="0" smtClean="0"/>
              <a:t> </a:t>
            </a:r>
            <a:r>
              <a:rPr lang="en-US" b="1" dirty="0" err="1" smtClean="0"/>
              <a:t>H</a:t>
            </a:r>
            <a:r>
              <a:rPr lang="en-US" dirty="0" err="1" smtClean="0"/>
              <a:t>yperText</a:t>
            </a:r>
            <a:r>
              <a:rPr lang="en-US" dirty="0" smtClean="0"/>
              <a:t> </a:t>
            </a:r>
            <a:r>
              <a:rPr lang="en-US" b="1" dirty="0" smtClean="0"/>
              <a:t>M</a:t>
            </a:r>
            <a:r>
              <a:rPr lang="en-US" dirty="0" smtClean="0"/>
              <a:t>arkup </a:t>
            </a:r>
            <a:r>
              <a:rPr lang="en-US" b="1" dirty="0" smtClean="0"/>
              <a:t>L</a:t>
            </a:r>
            <a:r>
              <a:rPr lang="en-US" dirty="0" smtClean="0"/>
              <a:t>anguage</a:t>
            </a:r>
          </a:p>
          <a:p>
            <a:r>
              <a:rPr lang="en-US" dirty="0" smtClean="0"/>
              <a:t>XHTML is almost identical to HTML 4.01</a:t>
            </a:r>
          </a:p>
          <a:p>
            <a:r>
              <a:rPr lang="en-US" dirty="0" smtClean="0"/>
              <a:t>XHTML is a stricter and cleaner version of HTML 4.01</a:t>
            </a:r>
          </a:p>
          <a:p>
            <a:r>
              <a:rPr lang="en-US" dirty="0" smtClean="0"/>
              <a:t>XHTML is HTML defined as an XML application</a:t>
            </a:r>
          </a:p>
          <a:p>
            <a:r>
              <a:rPr lang="en-US" dirty="0" smtClean="0"/>
              <a:t>XHTML is supported by all major browsers.</a:t>
            </a:r>
            <a:endParaRPr lang="en-US" dirty="0"/>
          </a:p>
        </p:txBody>
      </p:sp>
    </p:spTree>
    <p:extLst>
      <p:ext uri="{BB962C8B-B14F-4D97-AF65-F5344CB8AC3E}">
        <p14:creationId xmlns:p14="http://schemas.microsoft.com/office/powerpoint/2010/main" val="25608444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60"/>
            <a:ext cx="9144000" cy="2031325"/>
          </a:xfrm>
          <a:prstGeom prst="rect">
            <a:avLst/>
          </a:prstGeom>
        </p:spPr>
        <p:txBody>
          <a:bodyPr wrap="square">
            <a:spAutoFit/>
          </a:bodyPr>
          <a:lstStyle/>
          <a:p>
            <a:r>
              <a:rPr lang="en-US" dirty="0" smtClean="0"/>
              <a:t>CSS3, great new properties:</a:t>
            </a:r>
          </a:p>
          <a:p>
            <a:r>
              <a:rPr lang="en-US" dirty="0" smtClean="0">
                <a:hlinkClick r:id="rId2"/>
              </a:rPr>
              <a:t>http://net.onextrapixel.com/wp-content/uploads/2011/09/css3-infographic-full.jpg</a:t>
            </a:r>
            <a:endParaRPr lang="en-US" dirty="0" smtClean="0"/>
          </a:p>
          <a:p>
            <a:endParaRPr lang="en-US" dirty="0"/>
          </a:p>
          <a:p>
            <a:r>
              <a:rPr lang="en-US" dirty="0" smtClean="0"/>
              <a:t>CSS3 is fun! Check out the power of CSS</a:t>
            </a:r>
          </a:p>
          <a:p>
            <a:r>
              <a:rPr lang="en-US" dirty="0" smtClean="0">
                <a:hlinkClick r:id="rId3"/>
              </a:rPr>
              <a:t>http://www.csszengarden.com/</a:t>
            </a:r>
            <a:endParaRPr lang="en-US" dirty="0" smtClean="0"/>
          </a:p>
          <a:p>
            <a:endParaRPr lang="en-US" dirty="0"/>
          </a:p>
          <a:p>
            <a:endParaRPr lang="en-US" dirty="0"/>
          </a:p>
        </p:txBody>
      </p:sp>
      <p:sp>
        <p:nvSpPr>
          <p:cNvPr id="3" name="Rectangle 2"/>
          <p:cNvSpPr/>
          <p:nvPr/>
        </p:nvSpPr>
        <p:spPr>
          <a:xfrm>
            <a:off x="1354267" y="1579921"/>
            <a:ext cx="1774845" cy="646331"/>
          </a:xfrm>
          <a:prstGeom prst="rect">
            <a:avLst/>
          </a:prstGeom>
        </p:spPr>
        <p:txBody>
          <a:bodyPr wrap="none">
            <a:spAutoFit/>
          </a:bodyPr>
          <a:lstStyle/>
          <a:p>
            <a:r>
              <a:rPr lang="en-US" dirty="0" smtClean="0">
                <a:hlinkClick r:id="rId4"/>
              </a:rPr>
              <a:t>http://lp-sf.com/</a:t>
            </a:r>
            <a:endParaRPr lang="en-US" dirty="0" smtClean="0"/>
          </a:p>
          <a:p>
            <a:endParaRPr lang="en-US" dirty="0"/>
          </a:p>
        </p:txBody>
      </p:sp>
      <p:pic>
        <p:nvPicPr>
          <p:cNvPr id="4" name="Picture 3"/>
          <p:cNvPicPr>
            <a:picLocks noChangeAspect="1"/>
          </p:cNvPicPr>
          <p:nvPr/>
        </p:nvPicPr>
        <p:blipFill rotWithShape="1">
          <a:blip r:embed="rId5"/>
          <a:srcRect l="15286" r="15394"/>
          <a:stretch/>
        </p:blipFill>
        <p:spPr>
          <a:xfrm>
            <a:off x="-1" y="2042585"/>
            <a:ext cx="4709939" cy="4762500"/>
          </a:xfrm>
          <a:prstGeom prst="rect">
            <a:avLst/>
          </a:prstGeom>
        </p:spPr>
      </p:pic>
      <p:sp>
        <p:nvSpPr>
          <p:cNvPr id="6" name="Rectangle 5"/>
          <p:cNvSpPr/>
          <p:nvPr/>
        </p:nvSpPr>
        <p:spPr>
          <a:xfrm>
            <a:off x="5901434" y="1594060"/>
            <a:ext cx="2223686" cy="646331"/>
          </a:xfrm>
          <a:prstGeom prst="rect">
            <a:avLst/>
          </a:prstGeom>
        </p:spPr>
        <p:txBody>
          <a:bodyPr wrap="none">
            <a:spAutoFit/>
          </a:bodyPr>
          <a:lstStyle/>
          <a:p>
            <a:r>
              <a:rPr lang="en-US" dirty="0" smtClean="0">
                <a:hlinkClick r:id="rId6"/>
              </a:rPr>
              <a:t>http://rleonardi.com/</a:t>
            </a:r>
            <a:endParaRPr lang="en-US" dirty="0" smtClean="0"/>
          </a:p>
          <a:p>
            <a:endParaRPr lang="en-US" dirty="0"/>
          </a:p>
        </p:txBody>
      </p:sp>
      <p:pic>
        <p:nvPicPr>
          <p:cNvPr id="7" name="Picture 6"/>
          <p:cNvPicPr>
            <a:picLocks noChangeAspect="1"/>
          </p:cNvPicPr>
          <p:nvPr/>
        </p:nvPicPr>
        <p:blipFill rotWithShape="1">
          <a:blip r:embed="rId7"/>
          <a:srcRect l="21901" r="16409"/>
          <a:stretch/>
        </p:blipFill>
        <p:spPr>
          <a:xfrm>
            <a:off x="4567060" y="2164607"/>
            <a:ext cx="4576940" cy="4534727"/>
          </a:xfrm>
          <a:prstGeom prst="rect">
            <a:avLst/>
          </a:prstGeom>
        </p:spPr>
      </p:pic>
    </p:spTree>
    <p:extLst>
      <p:ext uri="{BB962C8B-B14F-4D97-AF65-F5344CB8AC3E}">
        <p14:creationId xmlns:p14="http://schemas.microsoft.com/office/powerpoint/2010/main" val="5738658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467" y="392382"/>
            <a:ext cx="7838673" cy="4247317"/>
          </a:xfrm>
          <a:prstGeom prst="rect">
            <a:avLst/>
          </a:prstGeom>
          <a:noFill/>
        </p:spPr>
        <p:txBody>
          <a:bodyPr wrap="square" rtlCol="0">
            <a:spAutoFit/>
          </a:bodyPr>
          <a:lstStyle/>
          <a:p>
            <a:r>
              <a:rPr lang="en-US" sz="2400" b="1" dirty="0" smtClean="0"/>
              <a:t>JavaScript</a:t>
            </a:r>
          </a:p>
          <a:p>
            <a:endParaRPr lang="en-US" dirty="0"/>
          </a:p>
          <a:p>
            <a:r>
              <a:rPr lang="en-US" dirty="0" smtClean="0"/>
              <a:t>JavaScript is the world's most popular programming language. It is the language for HTML and the web, for servers, PCs, laptops, tablets, smart phones, and more.</a:t>
            </a:r>
          </a:p>
          <a:p>
            <a:endParaRPr lang="en-US" dirty="0" smtClean="0"/>
          </a:p>
          <a:p>
            <a:r>
              <a:rPr lang="en-US" b="1" dirty="0" smtClean="0"/>
              <a:t>JavaScript is a Scripting Language</a:t>
            </a:r>
          </a:p>
          <a:p>
            <a:r>
              <a:rPr lang="en-US" dirty="0" smtClean="0"/>
              <a:t>A scripting language is a lightweight programming language.</a:t>
            </a:r>
          </a:p>
          <a:p>
            <a:endParaRPr lang="en-US" dirty="0" smtClean="0"/>
          </a:p>
          <a:p>
            <a:r>
              <a:rPr lang="en-US" dirty="0" smtClean="0"/>
              <a:t>JavaScript is programming code that can be inserted into HTML pages.</a:t>
            </a:r>
          </a:p>
          <a:p>
            <a:endParaRPr lang="en-US" dirty="0" smtClean="0"/>
          </a:p>
          <a:p>
            <a:r>
              <a:rPr lang="en-US" dirty="0" smtClean="0"/>
              <a:t>JavaScript inserted into HTML pages, can be executed by all modern web browsers.</a:t>
            </a:r>
          </a:p>
          <a:p>
            <a:r>
              <a:rPr lang="en-US" dirty="0" smtClean="0"/>
              <a:t> </a:t>
            </a:r>
          </a:p>
          <a:p>
            <a:r>
              <a:rPr lang="en-US" dirty="0" smtClean="0"/>
              <a:t>JavaScript is easy to learn.</a:t>
            </a:r>
          </a:p>
          <a:p>
            <a:r>
              <a:rPr lang="en-US" sz="1200" dirty="0" smtClean="0"/>
              <a:t> </a:t>
            </a:r>
          </a:p>
        </p:txBody>
      </p:sp>
    </p:spTree>
    <p:extLst>
      <p:ext uri="{BB962C8B-B14F-4D97-AF65-F5344CB8AC3E}">
        <p14:creationId xmlns:p14="http://schemas.microsoft.com/office/powerpoint/2010/main" val="33457596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7342" y="394528"/>
            <a:ext cx="7052578" cy="5262980"/>
          </a:xfrm>
          <a:prstGeom prst="rect">
            <a:avLst/>
          </a:prstGeom>
          <a:noFill/>
        </p:spPr>
        <p:txBody>
          <a:bodyPr wrap="square" rtlCol="0">
            <a:spAutoFit/>
          </a:bodyPr>
          <a:lstStyle/>
          <a:p>
            <a:r>
              <a:rPr lang="en-US" sz="2400" dirty="0" smtClean="0">
                <a:solidFill>
                  <a:srgbClr val="E46C0A"/>
                </a:solidFill>
              </a:rPr>
              <a:t>Get past your road block of looking at this…</a:t>
            </a:r>
          </a:p>
          <a:p>
            <a:endParaRPr lang="en-US" dirty="0"/>
          </a:p>
          <a:p>
            <a:r>
              <a:rPr lang="en-US" dirty="0" smtClean="0"/>
              <a:t>&lt;!DOCTYPE html&gt;</a:t>
            </a:r>
            <a:br>
              <a:rPr lang="en-US" dirty="0" smtClean="0"/>
            </a:br>
            <a:r>
              <a:rPr lang="en-US" dirty="0" smtClean="0"/>
              <a:t>&lt;html&gt;</a:t>
            </a:r>
            <a:br>
              <a:rPr lang="en-US" dirty="0" smtClean="0"/>
            </a:br>
            <a:r>
              <a:rPr lang="en-US" dirty="0" smtClean="0"/>
              <a:t>&lt;head&gt;</a:t>
            </a:r>
            <a:br>
              <a:rPr lang="en-US" dirty="0" smtClean="0"/>
            </a:br>
            <a:r>
              <a:rPr lang="en-US" dirty="0" smtClean="0"/>
              <a:t>&lt;title&gt;Title of the document&lt;/title&gt;</a:t>
            </a:r>
            <a:br>
              <a:rPr lang="en-US" dirty="0" smtClean="0"/>
            </a:br>
            <a:r>
              <a:rPr lang="en-US" dirty="0" smtClean="0"/>
              <a:t>&lt;/head&gt;</a:t>
            </a:r>
            <a:br>
              <a:rPr lang="en-US" dirty="0" smtClean="0"/>
            </a:br>
            <a:r>
              <a:rPr lang="en-US" dirty="0" smtClean="0"/>
              <a:t/>
            </a:r>
            <a:br>
              <a:rPr lang="en-US" dirty="0" smtClean="0"/>
            </a:br>
            <a:r>
              <a:rPr lang="en-US" dirty="0" smtClean="0"/>
              <a:t>&lt;body&gt;</a:t>
            </a:r>
            <a:br>
              <a:rPr lang="en-US" dirty="0" smtClean="0"/>
            </a:br>
            <a:r>
              <a:rPr lang="en-US" dirty="0" smtClean="0"/>
              <a:t>The content of the document......</a:t>
            </a:r>
            <a:br>
              <a:rPr lang="en-US" dirty="0" smtClean="0"/>
            </a:br>
            <a:r>
              <a:rPr lang="en-US" dirty="0" smtClean="0"/>
              <a:t>&lt;/body&gt;</a:t>
            </a:r>
            <a:br>
              <a:rPr lang="en-US" dirty="0" smtClean="0"/>
            </a:br>
            <a:r>
              <a:rPr lang="en-US" dirty="0" smtClean="0"/>
              <a:t/>
            </a:r>
            <a:br>
              <a:rPr lang="en-US" dirty="0" smtClean="0"/>
            </a:br>
            <a:r>
              <a:rPr lang="en-US" dirty="0" smtClean="0"/>
              <a:t>&lt;/html&gt; </a:t>
            </a:r>
          </a:p>
          <a:p>
            <a:endParaRPr lang="en-US" dirty="0"/>
          </a:p>
          <a:p>
            <a:r>
              <a:rPr lang="en-US" sz="2400" dirty="0" smtClean="0">
                <a:solidFill>
                  <a:srgbClr val="E46C0A"/>
                </a:solidFill>
              </a:rPr>
              <a:t>and thinking WTF!!!!!</a:t>
            </a:r>
          </a:p>
          <a:p>
            <a:endParaRPr lang="en-US" dirty="0">
              <a:solidFill>
                <a:srgbClr val="E46C0A"/>
              </a:solidFill>
            </a:endParaRPr>
          </a:p>
          <a:p>
            <a:r>
              <a:rPr lang="en-US" dirty="0" smtClean="0">
                <a:solidFill>
                  <a:srgbClr val="E46C0A"/>
                </a:solidFill>
              </a:rPr>
              <a:t>Code uses real words (although some are acronyms and abbreviations to make life easier) and basic concepts. It is logical.</a:t>
            </a:r>
          </a:p>
        </p:txBody>
      </p:sp>
    </p:spTree>
    <p:extLst>
      <p:ext uri="{BB962C8B-B14F-4D97-AF65-F5344CB8AC3E}">
        <p14:creationId xmlns:p14="http://schemas.microsoft.com/office/powerpoint/2010/main" val="1083112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27" presetClass="emph" presetSubtype="0" repeatCount="5000" fill="remove" nodeType="withEffect">
                                  <p:stCondLst>
                                    <p:cond delay="0"/>
                                  </p:stCondLst>
                                  <p:childTnLst>
                                    <p:animClr clrSpc="rgb" dir="cw">
                                      <p:cBhvr override="childStyle">
                                        <p:cTn id="8" dur="250" autoRev="1" fill="remove"/>
                                        <p:tgtEl>
                                          <p:spTgt spid="5">
                                            <p:txEl>
                                              <p:pRg st="4" end="4"/>
                                            </p:txEl>
                                          </p:spTgt>
                                        </p:tgtEl>
                                        <p:attrNameLst>
                                          <p:attrName>style.color</p:attrName>
                                        </p:attrNameLst>
                                      </p:cBhvr>
                                      <p:to>
                                        <a:schemeClr val="bg1"/>
                                      </p:to>
                                    </p:animClr>
                                    <p:animClr clrSpc="rgb" dir="cw">
                                      <p:cBhvr>
                                        <p:cTn id="9" dur="250" autoRev="1" fill="remove"/>
                                        <p:tgtEl>
                                          <p:spTgt spid="5">
                                            <p:txEl>
                                              <p:pRg st="4" end="4"/>
                                            </p:txEl>
                                          </p:spTgt>
                                        </p:tgtEl>
                                        <p:attrNameLst>
                                          <p:attrName>fillcolor</p:attrName>
                                        </p:attrNameLst>
                                      </p:cBhvr>
                                      <p:to>
                                        <a:schemeClr val="bg1"/>
                                      </p:to>
                                    </p:animClr>
                                    <p:set>
                                      <p:cBhvr>
                                        <p:cTn id="10" dur="250" autoRev="1" fill="remove"/>
                                        <p:tgtEl>
                                          <p:spTgt spid="5">
                                            <p:txEl>
                                              <p:pRg st="4" end="4"/>
                                            </p:txEl>
                                          </p:spTgt>
                                        </p:tgtEl>
                                        <p:attrNameLst>
                                          <p:attrName>fill.type</p:attrName>
                                        </p:attrNameLst>
                                      </p:cBhvr>
                                      <p:to>
                                        <p:strVal val="solid"/>
                                      </p:to>
                                    </p:set>
                                    <p:set>
                                      <p:cBhvr>
                                        <p:cTn id="11" dur="250" autoRev="1" fill="remove"/>
                                        <p:tgtEl>
                                          <p:spTgt spid="5">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248" y="169001"/>
            <a:ext cx="7256589" cy="7848302"/>
          </a:xfrm>
          <a:prstGeom prst="rect">
            <a:avLst/>
          </a:prstGeom>
        </p:spPr>
        <p:txBody>
          <a:bodyPr wrap="square">
            <a:spAutoFit/>
          </a:bodyPr>
          <a:lstStyle/>
          <a:p>
            <a:endParaRPr lang="en-US" dirty="0">
              <a:solidFill>
                <a:srgbClr val="E46C0A"/>
              </a:solidFill>
            </a:endParaRPr>
          </a:p>
          <a:p>
            <a:r>
              <a:rPr lang="en-US" dirty="0" smtClean="0">
                <a:solidFill>
                  <a:srgbClr val="E46C0A"/>
                </a:solidFill>
              </a:rPr>
              <a:t>Inspiration</a:t>
            </a:r>
          </a:p>
          <a:p>
            <a:endParaRPr lang="en-US" dirty="0" smtClean="0"/>
          </a:p>
          <a:p>
            <a:r>
              <a:rPr lang="en-US" dirty="0" smtClean="0">
                <a:hlinkClick r:id="rId2"/>
              </a:rPr>
              <a:t>typographyserved.com</a:t>
            </a:r>
            <a:endParaRPr lang="en-US" dirty="0" smtClean="0"/>
          </a:p>
          <a:p>
            <a:r>
              <a:rPr lang="en-US" dirty="0" smtClean="0">
                <a:hlinkClick r:id="rId3"/>
              </a:rPr>
              <a:t>brandingserved.com</a:t>
            </a:r>
            <a:endParaRPr lang="en-US" dirty="0" smtClean="0"/>
          </a:p>
          <a:p>
            <a:r>
              <a:rPr lang="en-US" dirty="0" smtClean="0">
                <a:hlinkClick r:id="rId4"/>
              </a:rPr>
              <a:t>adccreativecrush.org</a:t>
            </a:r>
            <a:endParaRPr lang="en-US" dirty="0" smtClean="0"/>
          </a:p>
          <a:p>
            <a:r>
              <a:rPr lang="en-US" dirty="0" smtClean="0">
                <a:hlinkClick r:id="rId5"/>
              </a:rPr>
              <a:t>ww.editorialdesignserved.co</a:t>
            </a:r>
            <a:endParaRPr lang="en-US" dirty="0" smtClean="0"/>
          </a:p>
          <a:p>
            <a:r>
              <a:rPr lang="en-US" dirty="0" smtClean="0">
                <a:hlinkClick r:id="rId6"/>
              </a:rPr>
              <a:t>illustrationserved.com</a:t>
            </a:r>
            <a:endParaRPr lang="en-US" dirty="0" smtClean="0"/>
          </a:p>
          <a:p>
            <a:r>
              <a:rPr lang="en-US" dirty="0" smtClean="0">
                <a:hlinkClick r:id="rId7"/>
              </a:rPr>
              <a:t>mashingmagazine.com</a:t>
            </a:r>
            <a:endParaRPr lang="en-US" dirty="0" smtClean="0"/>
          </a:p>
          <a:p>
            <a:r>
              <a:rPr lang="en-US" dirty="0" smtClean="0">
                <a:hlinkClick r:id="rId8"/>
              </a:rPr>
              <a:t>www.thefwa.com</a:t>
            </a:r>
            <a:endParaRPr lang="en-US" dirty="0" smtClean="0"/>
          </a:p>
          <a:p>
            <a:endParaRPr lang="en-US" dirty="0" smtClean="0"/>
          </a:p>
          <a:p>
            <a:r>
              <a:rPr lang="en-US" dirty="0" smtClean="0">
                <a:solidFill>
                  <a:srgbClr val="E46C0A"/>
                </a:solidFill>
              </a:rPr>
              <a:t>Parallax Scroll</a:t>
            </a:r>
            <a:endParaRPr lang="en-US" dirty="0" smtClean="0"/>
          </a:p>
          <a:p>
            <a:r>
              <a:rPr lang="en-US" dirty="0" smtClean="0">
                <a:hlinkClick r:id="rId9"/>
              </a:rPr>
              <a:t>artofflightmovie.com</a:t>
            </a:r>
            <a:endParaRPr lang="en-US" dirty="0" smtClean="0"/>
          </a:p>
          <a:p>
            <a:r>
              <a:rPr lang="en-US" dirty="0" smtClean="0">
                <a:hlinkClick r:id="rId10"/>
              </a:rPr>
              <a:t>http://www.nike.com/jumpman23/aj2012/</a:t>
            </a:r>
            <a:endParaRPr lang="en-US" dirty="0" smtClean="0"/>
          </a:p>
          <a:p>
            <a:endParaRPr lang="en-US" dirty="0" smtClean="0"/>
          </a:p>
          <a:p>
            <a:endParaRPr lang="en-US" dirty="0" smtClean="0"/>
          </a:p>
          <a:p>
            <a:r>
              <a:rPr lang="en-US" dirty="0" smtClean="0">
                <a:solidFill>
                  <a:srgbClr val="E46C0A"/>
                </a:solidFill>
              </a:rPr>
              <a:t>Cool Sites</a:t>
            </a:r>
            <a:endParaRPr lang="en-US" dirty="0"/>
          </a:p>
          <a:p>
            <a:r>
              <a:rPr lang="en-US" dirty="0" smtClean="0">
                <a:hlinkClick r:id="rId11"/>
              </a:rPr>
              <a:t>http://robedwards.org/</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Rectangle 2"/>
          <p:cNvSpPr/>
          <p:nvPr/>
        </p:nvSpPr>
        <p:spPr>
          <a:xfrm>
            <a:off x="5759847" y="170811"/>
            <a:ext cx="3172663" cy="646331"/>
          </a:xfrm>
          <a:prstGeom prst="rect">
            <a:avLst/>
          </a:prstGeom>
        </p:spPr>
        <p:txBody>
          <a:bodyPr wrap="none">
            <a:spAutoFit/>
          </a:bodyPr>
          <a:lstStyle/>
          <a:p>
            <a:r>
              <a:rPr lang="en-US" dirty="0" smtClean="0">
                <a:hlinkClick r:id="rId12"/>
              </a:rPr>
              <a:t>http://webforfreaks.com/2011/</a:t>
            </a:r>
            <a:endParaRPr lang="en-US" dirty="0" smtClean="0"/>
          </a:p>
          <a:p>
            <a:endParaRPr lang="en-US" dirty="0"/>
          </a:p>
        </p:txBody>
      </p:sp>
      <p:pic>
        <p:nvPicPr>
          <p:cNvPr id="4" name="Picture 3"/>
          <p:cNvPicPr>
            <a:picLocks noChangeAspect="1"/>
          </p:cNvPicPr>
          <p:nvPr/>
        </p:nvPicPr>
        <p:blipFill>
          <a:blip r:embed="rId13"/>
          <a:stretch>
            <a:fillRect/>
          </a:stretch>
        </p:blipFill>
        <p:spPr>
          <a:xfrm>
            <a:off x="5573016" y="634543"/>
            <a:ext cx="3485554" cy="2614166"/>
          </a:xfrm>
          <a:prstGeom prst="rect">
            <a:avLst/>
          </a:prstGeom>
        </p:spPr>
      </p:pic>
      <p:sp>
        <p:nvSpPr>
          <p:cNvPr id="5" name="Rectangle 4"/>
          <p:cNvSpPr/>
          <p:nvPr/>
        </p:nvSpPr>
        <p:spPr>
          <a:xfrm>
            <a:off x="5920259" y="3342966"/>
            <a:ext cx="3012251" cy="646331"/>
          </a:xfrm>
          <a:prstGeom prst="rect">
            <a:avLst/>
          </a:prstGeom>
        </p:spPr>
        <p:txBody>
          <a:bodyPr wrap="none">
            <a:spAutoFit/>
          </a:bodyPr>
          <a:lstStyle/>
          <a:p>
            <a:r>
              <a:rPr lang="en-US" dirty="0" smtClean="0">
                <a:hlinkClick r:id="rId14"/>
              </a:rPr>
              <a:t>http://www.seamco.be/home</a:t>
            </a:r>
            <a:endParaRPr lang="en-US" dirty="0" smtClean="0"/>
          </a:p>
          <a:p>
            <a:endParaRPr lang="en-US" dirty="0"/>
          </a:p>
        </p:txBody>
      </p:sp>
      <p:pic>
        <p:nvPicPr>
          <p:cNvPr id="6" name="Picture 5"/>
          <p:cNvPicPr>
            <a:picLocks noChangeAspect="1"/>
          </p:cNvPicPr>
          <p:nvPr/>
        </p:nvPicPr>
        <p:blipFill>
          <a:blip r:embed="rId15"/>
          <a:stretch>
            <a:fillRect/>
          </a:stretch>
        </p:blipFill>
        <p:spPr>
          <a:xfrm>
            <a:off x="5573016" y="3741145"/>
            <a:ext cx="3485554" cy="2614166"/>
          </a:xfrm>
          <a:prstGeom prst="rect">
            <a:avLst/>
          </a:prstGeom>
        </p:spPr>
      </p:pic>
    </p:spTree>
    <p:extLst>
      <p:ext uri="{BB962C8B-B14F-4D97-AF65-F5344CB8AC3E}">
        <p14:creationId xmlns:p14="http://schemas.microsoft.com/office/powerpoint/2010/main" val="37298790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325" y="248390"/>
            <a:ext cx="2006642" cy="646331"/>
          </a:xfrm>
          <a:prstGeom prst="rect">
            <a:avLst/>
          </a:prstGeom>
        </p:spPr>
        <p:txBody>
          <a:bodyPr wrap="none">
            <a:spAutoFit/>
          </a:bodyPr>
          <a:lstStyle/>
          <a:p>
            <a:r>
              <a:rPr lang="en-US" dirty="0" smtClean="0">
                <a:hlinkClick r:id="rId2"/>
              </a:rPr>
              <a:t>http://glamour.biz/</a:t>
            </a:r>
            <a:endParaRPr lang="en-US" dirty="0" smtClean="0"/>
          </a:p>
          <a:p>
            <a:endParaRPr lang="en-US" dirty="0"/>
          </a:p>
        </p:txBody>
      </p:sp>
      <p:pic>
        <p:nvPicPr>
          <p:cNvPr id="3" name="Picture 2"/>
          <p:cNvPicPr>
            <a:picLocks noChangeAspect="1"/>
          </p:cNvPicPr>
          <p:nvPr/>
        </p:nvPicPr>
        <p:blipFill>
          <a:blip r:embed="rId3"/>
          <a:stretch>
            <a:fillRect/>
          </a:stretch>
        </p:blipFill>
        <p:spPr>
          <a:xfrm>
            <a:off x="264325" y="682575"/>
            <a:ext cx="4581240" cy="2290620"/>
          </a:xfrm>
          <a:prstGeom prst="rect">
            <a:avLst/>
          </a:prstGeom>
        </p:spPr>
      </p:pic>
      <p:sp>
        <p:nvSpPr>
          <p:cNvPr id="4" name="Rectangle 3"/>
          <p:cNvSpPr/>
          <p:nvPr/>
        </p:nvSpPr>
        <p:spPr>
          <a:xfrm>
            <a:off x="264325" y="3207347"/>
            <a:ext cx="2428870" cy="646331"/>
          </a:xfrm>
          <a:prstGeom prst="rect">
            <a:avLst/>
          </a:prstGeom>
        </p:spPr>
        <p:txBody>
          <a:bodyPr wrap="none">
            <a:spAutoFit/>
          </a:bodyPr>
          <a:lstStyle/>
          <a:p>
            <a:r>
              <a:rPr lang="en-US" dirty="0" smtClean="0">
                <a:hlinkClick r:id="rId4"/>
              </a:rPr>
              <a:t>http://bobadilium.com/</a:t>
            </a:r>
            <a:endParaRPr lang="en-US" dirty="0" smtClean="0"/>
          </a:p>
          <a:p>
            <a:endParaRPr lang="en-US" dirty="0"/>
          </a:p>
        </p:txBody>
      </p:sp>
      <p:pic>
        <p:nvPicPr>
          <p:cNvPr id="5" name="Picture 4"/>
          <p:cNvPicPr>
            <a:picLocks noChangeAspect="1"/>
          </p:cNvPicPr>
          <p:nvPr/>
        </p:nvPicPr>
        <p:blipFill>
          <a:blip r:embed="rId5"/>
          <a:stretch>
            <a:fillRect/>
          </a:stretch>
        </p:blipFill>
        <p:spPr>
          <a:xfrm>
            <a:off x="264325" y="3683000"/>
            <a:ext cx="4581240" cy="2290620"/>
          </a:xfrm>
          <a:prstGeom prst="rect">
            <a:avLst/>
          </a:prstGeom>
        </p:spPr>
      </p:pic>
    </p:spTree>
    <p:extLst>
      <p:ext uri="{BB962C8B-B14F-4D97-AF65-F5344CB8AC3E}">
        <p14:creationId xmlns:p14="http://schemas.microsoft.com/office/powerpoint/2010/main" val="14344298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14"/>
            <a:ext cx="9144000" cy="6586417"/>
          </a:xfrm>
          <a:prstGeom prst="rect">
            <a:avLst/>
          </a:prstGeom>
        </p:spPr>
        <p:txBody>
          <a:bodyPr wrap="square">
            <a:spAutoFit/>
          </a:bodyPr>
          <a:lstStyle/>
          <a:p>
            <a:r>
              <a:rPr lang="en-US" b="1" dirty="0" smtClean="0">
                <a:solidFill>
                  <a:srgbClr val="E46C0A"/>
                </a:solidFill>
              </a:rPr>
              <a:t>Freedom of Print Design</a:t>
            </a:r>
            <a:r>
              <a:rPr lang="en-US" sz="1600" b="1" dirty="0" smtClean="0">
                <a:solidFill>
                  <a:srgbClr val="E46C0A"/>
                </a:solidFill>
              </a:rPr>
              <a:t> </a:t>
            </a:r>
            <a:r>
              <a:rPr lang="en-US" sz="1200" dirty="0" smtClean="0">
                <a:solidFill>
                  <a:srgbClr val="E46C0A"/>
                </a:solidFill>
              </a:rPr>
              <a:t>- </a:t>
            </a:r>
            <a:r>
              <a:rPr lang="en-US" sz="1200" dirty="0" smtClean="0">
                <a:solidFill>
                  <a:srgbClr val="E46C0A"/>
                </a:solidFill>
                <a:hlinkClick r:id="rId2"/>
              </a:rPr>
              <a:t>http://www.1stwebdesigner.com/design/print-and-web-d</a:t>
            </a:r>
            <a:r>
              <a:rPr lang="en-US" sz="1200" b="1" dirty="0" smtClean="0">
                <a:solidFill>
                  <a:srgbClr val="E46C0A"/>
                </a:solidFill>
                <a:hlinkClick r:id="rId2"/>
              </a:rPr>
              <a:t>esign/</a:t>
            </a:r>
            <a:r>
              <a:rPr lang="en-US" sz="1200" b="1" dirty="0" smtClean="0">
                <a:solidFill>
                  <a:srgbClr val="E46C0A"/>
                </a:solidFill>
              </a:rPr>
              <a:t> </a:t>
            </a:r>
            <a:r>
              <a:rPr lang="en-US" sz="1200" b="1" dirty="0" smtClean="0">
                <a:solidFill>
                  <a:srgbClr val="E46C0A"/>
                </a:solidFill>
              </a:rPr>
              <a:t>(reference)</a:t>
            </a:r>
          </a:p>
          <a:p>
            <a:endParaRPr lang="en-US" sz="1200" b="1" dirty="0" smtClean="0">
              <a:solidFill>
                <a:srgbClr val="E46C0A"/>
              </a:solidFill>
            </a:endParaRPr>
          </a:p>
          <a:p>
            <a:r>
              <a:rPr lang="en-US" sz="1400" b="1" dirty="0" smtClean="0">
                <a:solidFill>
                  <a:srgbClr val="E46C0A"/>
                </a:solidFill>
              </a:rPr>
              <a:t>File Size</a:t>
            </a:r>
            <a:r>
              <a:rPr lang="en-US" sz="1200" dirty="0" smtClean="0"/>
              <a:t> </a:t>
            </a:r>
          </a:p>
          <a:p>
            <a:r>
              <a:rPr lang="en-US" sz="1200" dirty="0" smtClean="0"/>
              <a:t>File isn’t limited by your project, it is only limited by how much storage you have, how fast your computer is, and how slow you want your final file to print. But your final printed product is not affected by a large file size, if anything in print a larger file size is preferable for optimum print quality.</a:t>
            </a:r>
          </a:p>
          <a:p>
            <a:endParaRPr lang="en-US" sz="1200" dirty="0" smtClean="0"/>
          </a:p>
          <a:p>
            <a:r>
              <a:rPr lang="en-US" sz="1400" b="1" dirty="0">
                <a:solidFill>
                  <a:srgbClr val="E46C0A"/>
                </a:solidFill>
              </a:rPr>
              <a:t>Bigger Canvas = Bigger Design </a:t>
            </a:r>
            <a:endParaRPr lang="en-US" sz="1200" dirty="0" smtClean="0"/>
          </a:p>
          <a:p>
            <a:r>
              <a:rPr lang="en-US" sz="1200" dirty="0" smtClean="0"/>
              <a:t>You will almost always be able to see a huge design in one viewing rather than having to scroll and slide around websites.</a:t>
            </a:r>
          </a:p>
          <a:p>
            <a:endParaRPr lang="en-US" sz="1200" dirty="0"/>
          </a:p>
          <a:p>
            <a:r>
              <a:rPr lang="en-US" sz="1400" b="1" dirty="0">
                <a:solidFill>
                  <a:srgbClr val="E46C0A"/>
                </a:solidFill>
              </a:rPr>
              <a:t>One-Size Design </a:t>
            </a:r>
            <a:endParaRPr lang="en-US" sz="1200" dirty="0" smtClean="0"/>
          </a:p>
          <a:p>
            <a:r>
              <a:rPr lang="en-US" sz="1200" dirty="0" smtClean="0"/>
              <a:t>When you design for a standard business card, that design is only going to appear on that size. When you design for a standard folder, that design will only be on that folder. There is no need to really try to make sure everything in a design is in such a way that it can be printed in different sizes. There are a few exceptions, but most of the time the design you create will only be viewed on the paper size it was created for.</a:t>
            </a:r>
          </a:p>
          <a:p>
            <a:endParaRPr lang="en-US" sz="1200" dirty="0" smtClean="0"/>
          </a:p>
          <a:p>
            <a:r>
              <a:rPr lang="en-US" sz="1400" b="1" dirty="0">
                <a:solidFill>
                  <a:srgbClr val="E46C0A"/>
                </a:solidFill>
              </a:rPr>
              <a:t>Paper or Printed Factor </a:t>
            </a:r>
          </a:p>
          <a:p>
            <a:r>
              <a:rPr lang="en-US" sz="1200" dirty="0" smtClean="0"/>
              <a:t>Sometimes when you design for print you have to design with the entire finished product in mind. For example printing with a letterpress is an added element to your already magnificent design. Printing on matte paper is another technique that can take your design to another level, as well as using a die-cut. These are tactile factors, because people can touch and feel your design. The sense of touch is often part of their interaction.</a:t>
            </a:r>
          </a:p>
          <a:p>
            <a:endParaRPr lang="en-US" sz="1200" dirty="0"/>
          </a:p>
          <a:p>
            <a:r>
              <a:rPr lang="en-US" sz="1400" b="1" dirty="0" smtClean="0">
                <a:solidFill>
                  <a:srgbClr val="E46C0A"/>
                </a:solidFill>
              </a:rPr>
              <a:t>Physical </a:t>
            </a:r>
          </a:p>
          <a:p>
            <a:r>
              <a:rPr lang="en-US" sz="1200" dirty="0" smtClean="0"/>
              <a:t>Printed graphic design projects are physica</a:t>
            </a:r>
            <a:r>
              <a:rPr lang="en-US" sz="1200" dirty="0" smtClean="0"/>
              <a:t>l and often when creating them we refer to physical mockups. Once printed they do not change based on viewing conditions, someone’s hardware, etc. The print stays the same for each viewer’s experience. </a:t>
            </a:r>
            <a:r>
              <a:rPr lang="en-US" sz="1200" b="1" dirty="0" smtClean="0"/>
              <a:t>Also print is not device dependent.</a:t>
            </a:r>
          </a:p>
          <a:p>
            <a:endParaRPr lang="en-US" sz="1200" dirty="0" smtClean="0"/>
          </a:p>
          <a:p>
            <a:r>
              <a:rPr lang="en-US" b="1" dirty="0">
                <a:solidFill>
                  <a:srgbClr val="E46C0A"/>
                </a:solidFill>
              </a:rPr>
              <a:t>Limitations of Print Design</a:t>
            </a:r>
          </a:p>
          <a:p>
            <a:endParaRPr lang="en-US" sz="1200" dirty="0" smtClean="0"/>
          </a:p>
          <a:p>
            <a:r>
              <a:rPr lang="en-US" sz="1400" b="1" dirty="0">
                <a:solidFill>
                  <a:srgbClr val="E46C0A"/>
                </a:solidFill>
              </a:rPr>
              <a:t>Color </a:t>
            </a:r>
            <a:r>
              <a:rPr lang="en-US" sz="1400" b="1" dirty="0" smtClean="0">
                <a:solidFill>
                  <a:srgbClr val="E46C0A"/>
                </a:solidFill>
              </a:rPr>
              <a:t>Selection</a:t>
            </a:r>
          </a:p>
          <a:p>
            <a:r>
              <a:rPr lang="en-US" sz="1200" dirty="0"/>
              <a:t>You must define your </a:t>
            </a:r>
            <a:r>
              <a:rPr lang="en-US" sz="1200" dirty="0" err="1" smtClean="0"/>
              <a:t>colorspace</a:t>
            </a:r>
            <a:r>
              <a:rPr lang="en-US" sz="1200" dirty="0" smtClean="0"/>
              <a:t> and calibrate your monitor to get accurate prints</a:t>
            </a:r>
            <a:endParaRPr lang="en-US" sz="1200" dirty="0"/>
          </a:p>
          <a:p>
            <a:endParaRPr lang="en-US" sz="1200" dirty="0" smtClean="0"/>
          </a:p>
          <a:p>
            <a:r>
              <a:rPr lang="en-US" sz="1400" b="1" dirty="0">
                <a:solidFill>
                  <a:srgbClr val="E46C0A"/>
                </a:solidFill>
              </a:rPr>
              <a:t>Measurement Limitations</a:t>
            </a:r>
          </a:p>
          <a:p>
            <a:r>
              <a:rPr lang="en-US" sz="1200" dirty="0" smtClean="0"/>
              <a:t>Bleed, Gutter, Safe Area, Project requirements like book spine, common page sizes, etc.</a:t>
            </a:r>
          </a:p>
        </p:txBody>
      </p:sp>
    </p:spTree>
    <p:extLst>
      <p:ext uri="{BB962C8B-B14F-4D97-AF65-F5344CB8AC3E}">
        <p14:creationId xmlns:p14="http://schemas.microsoft.com/office/powerpoint/2010/main" val="10753708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14"/>
            <a:ext cx="9144000" cy="3046988"/>
          </a:xfrm>
          <a:prstGeom prst="rect">
            <a:avLst/>
          </a:prstGeom>
        </p:spPr>
        <p:txBody>
          <a:bodyPr wrap="square">
            <a:spAutoFit/>
          </a:bodyPr>
          <a:lstStyle/>
          <a:p>
            <a:r>
              <a:rPr lang="en-US" b="1" dirty="0" smtClean="0">
                <a:solidFill>
                  <a:srgbClr val="E46C0A"/>
                </a:solidFill>
              </a:rPr>
              <a:t>Freedom of Web Design</a:t>
            </a:r>
            <a:r>
              <a:rPr lang="en-US" sz="1600" b="1" dirty="0" smtClean="0">
                <a:solidFill>
                  <a:srgbClr val="E46C0A"/>
                </a:solidFill>
              </a:rPr>
              <a:t> </a:t>
            </a:r>
            <a:r>
              <a:rPr lang="en-US" sz="1200" dirty="0" smtClean="0">
                <a:solidFill>
                  <a:srgbClr val="E46C0A"/>
                </a:solidFill>
              </a:rPr>
              <a:t>- </a:t>
            </a:r>
            <a:r>
              <a:rPr lang="en-US" sz="1200" dirty="0" smtClean="0">
                <a:solidFill>
                  <a:srgbClr val="E46C0A"/>
                </a:solidFill>
                <a:hlinkClick r:id="rId2"/>
              </a:rPr>
              <a:t>http://www.1stwebdesigner.com/design/print-and-web-d</a:t>
            </a:r>
            <a:r>
              <a:rPr lang="en-US" sz="1200" b="1" dirty="0" smtClean="0">
                <a:solidFill>
                  <a:srgbClr val="E46C0A"/>
                </a:solidFill>
                <a:hlinkClick r:id="rId2"/>
              </a:rPr>
              <a:t>esign/</a:t>
            </a:r>
            <a:r>
              <a:rPr lang="en-US" sz="1200" b="1" dirty="0" smtClean="0">
                <a:solidFill>
                  <a:srgbClr val="E46C0A"/>
                </a:solidFill>
              </a:rPr>
              <a:t> (reference)</a:t>
            </a:r>
          </a:p>
          <a:p>
            <a:endParaRPr lang="en-US" sz="1200" dirty="0" smtClean="0"/>
          </a:p>
          <a:p>
            <a:r>
              <a:rPr lang="en-US" sz="1400" b="1" dirty="0" smtClean="0">
                <a:solidFill>
                  <a:srgbClr val="E46C0A"/>
                </a:solidFill>
              </a:rPr>
              <a:t>Infinite Color Selection</a:t>
            </a:r>
            <a:r>
              <a:rPr lang="en-US" sz="1200" dirty="0" smtClean="0">
                <a:solidFill>
                  <a:srgbClr val="E46C0A"/>
                </a:solidFill>
              </a:rPr>
              <a:t> </a:t>
            </a:r>
          </a:p>
          <a:p>
            <a:r>
              <a:rPr lang="en-US" sz="1200" dirty="0" smtClean="0"/>
              <a:t>The color difference between your mock up and your finished product is almost always the same. The aren’t a ton of limitations on color (not as much as in print) and you can do a bunch more with your colors. The only issue here is hoping other monitors have similar settings to yours in order to translate the design correctly. Also screen contrast issues, but since you are designing on a screen and the design will be seen on a screen you have an advantage over print.</a:t>
            </a:r>
          </a:p>
          <a:p>
            <a:endParaRPr lang="en-US" sz="1200" dirty="0" smtClean="0"/>
          </a:p>
          <a:p>
            <a:r>
              <a:rPr lang="en-US" sz="1400" b="1" dirty="0" smtClean="0">
                <a:solidFill>
                  <a:srgbClr val="E46C0A"/>
                </a:solidFill>
              </a:rPr>
              <a:t>Motion </a:t>
            </a:r>
            <a:endParaRPr lang="en-US" sz="1200" dirty="0" smtClean="0"/>
          </a:p>
          <a:p>
            <a:r>
              <a:rPr lang="en-US" sz="1200" dirty="0" smtClean="0"/>
              <a:t>On the web you have more possibilities to add motion to your designs easily and effectively</a:t>
            </a:r>
          </a:p>
          <a:p>
            <a:endParaRPr lang="en-US" sz="1200" dirty="0"/>
          </a:p>
          <a:p>
            <a:r>
              <a:rPr lang="en-US" sz="1400" b="1" dirty="0" smtClean="0">
                <a:solidFill>
                  <a:srgbClr val="E46C0A"/>
                </a:solidFill>
              </a:rPr>
              <a:t>Interaction </a:t>
            </a:r>
            <a:endParaRPr lang="en-US" sz="1200" dirty="0" smtClean="0"/>
          </a:p>
          <a:p>
            <a:r>
              <a:rPr lang="en-US" sz="1200" dirty="0" smtClean="0"/>
              <a:t>While the interaction isn’t as physical, other than clicking on or touching the screen, people engage with the web and on screen media much differently than they do with print. You have more options to surprise your viewer.</a:t>
            </a:r>
          </a:p>
          <a:p>
            <a:endParaRPr lang="en-US" sz="1200" dirty="0" smtClean="0"/>
          </a:p>
        </p:txBody>
      </p:sp>
      <p:sp>
        <p:nvSpPr>
          <p:cNvPr id="4" name="Rectangle 3"/>
          <p:cNvSpPr/>
          <p:nvPr/>
        </p:nvSpPr>
        <p:spPr>
          <a:xfrm>
            <a:off x="0" y="0"/>
            <a:ext cx="9144000" cy="5878531"/>
          </a:xfrm>
          <a:prstGeom prst="rect">
            <a:avLst/>
          </a:prstGeom>
        </p:spPr>
        <p:txBody>
          <a:bodyPr wrap="square">
            <a:spAutoFit/>
          </a:bodyPr>
          <a:lstStyle/>
          <a:p>
            <a:r>
              <a:rPr lang="en-US" b="1" dirty="0" smtClean="0">
                <a:solidFill>
                  <a:srgbClr val="E46C0A"/>
                </a:solidFill>
              </a:rPr>
              <a:t>Limitations of Web Design</a:t>
            </a:r>
          </a:p>
          <a:p>
            <a:endParaRPr lang="en-US" dirty="0" smtClean="0"/>
          </a:p>
          <a:p>
            <a:r>
              <a:rPr lang="en-US" sz="1400" b="1" dirty="0" smtClean="0">
                <a:solidFill>
                  <a:srgbClr val="E46C0A"/>
                </a:solidFill>
              </a:rPr>
              <a:t>One-Size DOESN’T Fit All</a:t>
            </a:r>
          </a:p>
          <a:p>
            <a:r>
              <a:rPr lang="en-US" sz="1200" dirty="0" smtClean="0"/>
              <a:t>When you are creating for the web you aren’t just creating for your monitor’s size, but you must create something that will look good in every monitor size, and presently, you have to even keep in mind the small sizes of tablets and mobile devices. Once this is understood it isn’t a huge deal, but starting out this is one of biggest things newbies skip; optimizing designs for all monitor sizes.</a:t>
            </a:r>
          </a:p>
          <a:p>
            <a:endParaRPr lang="en-US" dirty="0" smtClean="0"/>
          </a:p>
          <a:p>
            <a:r>
              <a:rPr lang="en-US" sz="1400" b="1" dirty="0" smtClean="0">
                <a:solidFill>
                  <a:srgbClr val="E46C0A"/>
                </a:solidFill>
              </a:rPr>
              <a:t>Loading Sizes</a:t>
            </a:r>
          </a:p>
          <a:p>
            <a:r>
              <a:rPr lang="en-US" sz="1200" dirty="0" smtClean="0"/>
              <a:t>Another opposite of print design, you almost always have to optimize your designs for the web. File sizes are to be as small as possible so that can load for your audience as quickly as possible. The trick here is lowering your file size and keeping the quality of your pictures.</a:t>
            </a:r>
          </a:p>
          <a:p>
            <a:endParaRPr lang="en-US" dirty="0" smtClean="0"/>
          </a:p>
          <a:p>
            <a:r>
              <a:rPr lang="en-US" sz="1400" b="1" dirty="0" smtClean="0">
                <a:solidFill>
                  <a:srgbClr val="E46C0A"/>
                </a:solidFill>
              </a:rPr>
              <a:t>Support</a:t>
            </a:r>
          </a:p>
          <a:p>
            <a:r>
              <a:rPr lang="en-US" sz="1200" dirty="0" smtClean="0"/>
              <a:t>Not all browsers support all web techniques. Mobile devices don’t use Flash. Some browsers don’t fully support HTML5 and CSS3, the new web standards. Not all viewer’s computers and internet speeds are the same. You have to plan your design so it still works well, even if your motion, video, or new CSS3 style aren’t supported. You have to design to have a backup design should your bells and whistles not work.</a:t>
            </a:r>
          </a:p>
          <a:p>
            <a:endParaRPr lang="en-US" dirty="0" smtClean="0"/>
          </a:p>
          <a:p>
            <a:r>
              <a:rPr lang="en-US" sz="1400" b="1" dirty="0" smtClean="0">
                <a:solidFill>
                  <a:srgbClr val="E46C0A"/>
                </a:solidFill>
              </a:rPr>
              <a:t>Accessibility</a:t>
            </a:r>
          </a:p>
          <a:p>
            <a:r>
              <a:rPr lang="en-US" sz="1200" dirty="0" smtClean="0"/>
              <a:t>Screen Readers are important to those with visual impairments or other disabilities. A screen reader is a program that reads your webpage to the viewer. Legislation focusing on making public buildings accessible to those with disabilities is a practical and mainstream idea. Websites are no different and there is a rise in legislation for it. There are easy ways to make your site accessible to those requiring a screen reader. Not using Flash to design your website structure or images for your type are two great ways to start.</a:t>
            </a:r>
          </a:p>
          <a:p>
            <a:endParaRPr lang="en-US" dirty="0" smtClean="0"/>
          </a:p>
          <a:p>
            <a:r>
              <a:rPr lang="en-US" sz="1400" b="1" dirty="0" smtClean="0">
                <a:solidFill>
                  <a:srgbClr val="E46C0A"/>
                </a:solidFill>
              </a:rPr>
              <a:t>Navigation</a:t>
            </a:r>
          </a:p>
          <a:p>
            <a:r>
              <a:rPr lang="en-US" sz="1200" dirty="0" smtClean="0"/>
              <a:t>Having to interact with on screen media requires more thought on about navigation and organization. Since onscreen is a mainly click and scroll format navigation and organization choices must be carefully considered. Whereas with print viewer’s don’t often question or get confused by navigation, they simply flip pages, unfold brochures, etc. They immediately understand how to interact with the printed media.</a:t>
            </a:r>
          </a:p>
          <a:p>
            <a:endParaRPr lang="en-US" dirty="0" smtClean="0"/>
          </a:p>
        </p:txBody>
      </p:sp>
    </p:spTree>
    <p:extLst>
      <p:ext uri="{BB962C8B-B14F-4D97-AF65-F5344CB8AC3E}">
        <p14:creationId xmlns:p14="http://schemas.microsoft.com/office/powerpoint/2010/main" val="4274521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002" y="752068"/>
            <a:ext cx="6596379" cy="4801315"/>
          </a:xfrm>
          <a:prstGeom prst="rect">
            <a:avLst/>
          </a:prstGeom>
          <a:noFill/>
        </p:spPr>
        <p:txBody>
          <a:bodyPr wrap="square" rtlCol="0">
            <a:spAutoFit/>
          </a:bodyPr>
          <a:lstStyle/>
          <a:p>
            <a:r>
              <a:rPr lang="en-US" dirty="0" smtClean="0">
                <a:solidFill>
                  <a:srgbClr val="E46C0A"/>
                </a:solidFill>
              </a:rPr>
              <a:t>Other Great info about the differences between web and print design:</a:t>
            </a:r>
          </a:p>
          <a:p>
            <a:endParaRPr lang="en-US" dirty="0"/>
          </a:p>
          <a:p>
            <a:r>
              <a:rPr lang="en-US" dirty="0" smtClean="0">
                <a:hlinkClick r:id="rId2"/>
              </a:rPr>
              <a:t>http://www.nngroup.com/articles/differences-between-print-design-and-web-design/</a:t>
            </a:r>
            <a:endParaRPr lang="en-US" dirty="0" smtClean="0"/>
          </a:p>
          <a:p>
            <a:endParaRPr lang="en-US" dirty="0"/>
          </a:p>
          <a:p>
            <a:r>
              <a:rPr lang="en-US" dirty="0" smtClean="0">
                <a:hlinkClick r:id="rId3"/>
              </a:rPr>
              <a:t>http://www.onextrapixel.com/2012/03/01/the-difference-between-print-and-web-design/</a:t>
            </a:r>
            <a:endParaRPr lang="en-US" dirty="0" smtClean="0"/>
          </a:p>
          <a:p>
            <a:endParaRPr lang="en-US" dirty="0" smtClean="0"/>
          </a:p>
          <a:p>
            <a:endParaRPr lang="en-US" dirty="0"/>
          </a:p>
          <a:p>
            <a:r>
              <a:rPr lang="en-US" dirty="0" smtClean="0">
                <a:solidFill>
                  <a:srgbClr val="E46C0A"/>
                </a:solidFill>
              </a:rPr>
              <a:t>Great article about Transitioning from Print to Web: </a:t>
            </a:r>
          </a:p>
          <a:p>
            <a:r>
              <a:rPr lang="en-US" dirty="0" smtClean="0"/>
              <a:t>**Note although with Google Web Fonts now we are not as limited as we once were</a:t>
            </a:r>
          </a:p>
          <a:p>
            <a:r>
              <a:rPr lang="en-US" dirty="0" smtClean="0">
                <a:hlinkClick r:id="rId4"/>
              </a:rPr>
              <a:t>http://www.thedesigncubicle.com/2009/03/transitioning-from-a-print-to-web-designer/</a:t>
            </a:r>
            <a:endParaRPr lang="en-US" dirty="0" smtClean="0"/>
          </a:p>
          <a:p>
            <a:endParaRPr lang="en-US" dirty="0" smtClean="0"/>
          </a:p>
          <a:p>
            <a:endParaRPr lang="en-US" dirty="0"/>
          </a:p>
        </p:txBody>
      </p:sp>
    </p:spTree>
    <p:extLst>
      <p:ext uri="{BB962C8B-B14F-4D97-AF65-F5344CB8AC3E}">
        <p14:creationId xmlns:p14="http://schemas.microsoft.com/office/powerpoint/2010/main" val="1691338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000" y="318813"/>
            <a:ext cx="6350000" cy="4445000"/>
          </a:xfrm>
          <a:prstGeom prst="rect">
            <a:avLst/>
          </a:prstGeom>
        </p:spPr>
      </p:pic>
      <p:sp>
        <p:nvSpPr>
          <p:cNvPr id="4" name="Rectangle 3"/>
          <p:cNvSpPr/>
          <p:nvPr/>
        </p:nvSpPr>
        <p:spPr>
          <a:xfrm>
            <a:off x="0" y="4967513"/>
            <a:ext cx="9144000" cy="2123658"/>
          </a:xfrm>
          <a:prstGeom prst="rect">
            <a:avLst/>
          </a:prstGeom>
        </p:spPr>
        <p:txBody>
          <a:bodyPr wrap="square">
            <a:spAutoFit/>
          </a:bodyPr>
          <a:lstStyle/>
          <a:p>
            <a:pPr algn="ctr"/>
            <a:r>
              <a:rPr lang="en-US" sz="1200" dirty="0" smtClean="0"/>
              <a:t>The whole graphic can be seen here</a:t>
            </a:r>
          </a:p>
          <a:p>
            <a:pPr algn="ctr"/>
            <a:r>
              <a:rPr lang="en-US" sz="1200" dirty="0" smtClean="0">
                <a:hlinkClick r:id="rId3"/>
              </a:rPr>
              <a:t>http://cdn.dotcominfoway.com/images/responsive-web-design-infographic.jpg</a:t>
            </a:r>
            <a:endParaRPr lang="en-US" sz="1200" dirty="0" smtClean="0"/>
          </a:p>
          <a:p>
            <a:pPr algn="ctr"/>
            <a:endParaRPr lang="en-US" sz="1200" dirty="0"/>
          </a:p>
          <a:p>
            <a:pPr algn="ctr"/>
            <a:r>
              <a:rPr lang="en-US" sz="1200" dirty="0" smtClean="0">
                <a:solidFill>
                  <a:srgbClr val="E46C0A"/>
                </a:solidFill>
              </a:rPr>
              <a:t>Great RESPONSIVE explanation and example:</a:t>
            </a:r>
          </a:p>
          <a:p>
            <a:pPr algn="ctr"/>
            <a:r>
              <a:rPr lang="en-US" sz="1200" dirty="0" smtClean="0">
                <a:solidFill>
                  <a:srgbClr val="E46C0A"/>
                </a:solidFill>
                <a:hlinkClick r:id="rId4"/>
              </a:rPr>
              <a:t>trentwalton.com</a:t>
            </a:r>
            <a:endParaRPr lang="en-US" sz="1200" dirty="0" smtClean="0">
              <a:solidFill>
                <a:srgbClr val="E46C0A"/>
              </a:solidFill>
            </a:endParaRPr>
          </a:p>
          <a:p>
            <a:pPr algn="ctr"/>
            <a:endParaRPr lang="en-US" sz="1200" dirty="0"/>
          </a:p>
          <a:p>
            <a:pPr algn="ctr"/>
            <a:r>
              <a:rPr lang="en-US" sz="1200" dirty="0" smtClean="0"/>
              <a:t>Responsive examples collection</a:t>
            </a:r>
          </a:p>
          <a:p>
            <a:pPr algn="ctr"/>
            <a:r>
              <a:rPr lang="en-US" sz="1200" dirty="0" smtClean="0"/>
              <a:t> </a:t>
            </a:r>
            <a:r>
              <a:rPr lang="en-US" sz="1200" dirty="0" smtClean="0">
                <a:hlinkClick r:id="rId5"/>
              </a:rPr>
              <a:t>http://sixrevisions.com/design-showcase-inspiration/responsive-webdesign-examples/</a:t>
            </a:r>
            <a:endParaRPr lang="en-US" sz="1200" dirty="0" smtClean="0"/>
          </a:p>
          <a:p>
            <a:pPr algn="ctr"/>
            <a:endParaRPr lang="en-US" sz="1200" dirty="0" smtClean="0"/>
          </a:p>
          <a:p>
            <a:pPr algn="ctr"/>
            <a:endParaRPr lang="en-US" sz="1200" dirty="0" smtClean="0"/>
          </a:p>
          <a:p>
            <a:pPr algn="ctr"/>
            <a:endParaRPr lang="en-US" sz="1200" dirty="0"/>
          </a:p>
        </p:txBody>
      </p:sp>
    </p:spTree>
    <p:extLst>
      <p:ext uri="{BB962C8B-B14F-4D97-AF65-F5344CB8AC3E}">
        <p14:creationId xmlns:p14="http://schemas.microsoft.com/office/powerpoint/2010/main" val="5432405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3745680" cy="6858000"/>
          </a:xfrm>
          <a:prstGeom prst="rect">
            <a:avLst/>
          </a:prstGeom>
        </p:spPr>
      </p:pic>
      <p:pic>
        <p:nvPicPr>
          <p:cNvPr id="4" name="Picture 3"/>
          <p:cNvPicPr>
            <a:picLocks noChangeAspect="1"/>
          </p:cNvPicPr>
          <p:nvPr/>
        </p:nvPicPr>
        <p:blipFill>
          <a:blip r:embed="rId3"/>
          <a:stretch>
            <a:fillRect/>
          </a:stretch>
        </p:blipFill>
        <p:spPr>
          <a:xfrm>
            <a:off x="5398320" y="0"/>
            <a:ext cx="3745680" cy="6858000"/>
          </a:xfrm>
          <a:prstGeom prst="rect">
            <a:avLst/>
          </a:prstGeom>
        </p:spPr>
      </p:pic>
      <p:sp>
        <p:nvSpPr>
          <p:cNvPr id="2" name="Rectangle 1"/>
          <p:cNvSpPr/>
          <p:nvPr/>
        </p:nvSpPr>
        <p:spPr>
          <a:xfrm>
            <a:off x="3028080" y="6201150"/>
            <a:ext cx="2198063" cy="461665"/>
          </a:xfrm>
          <a:prstGeom prst="rect">
            <a:avLst/>
          </a:prstGeom>
        </p:spPr>
        <p:txBody>
          <a:bodyPr wrap="none">
            <a:spAutoFit/>
          </a:bodyPr>
          <a:lstStyle/>
          <a:p>
            <a:r>
              <a:rPr lang="en-US" sz="1200" dirty="0" smtClean="0">
                <a:hlinkClick r:id="rId4"/>
              </a:rPr>
              <a:t>http://mdcraftbeerfestival.com/</a:t>
            </a:r>
            <a:endParaRPr lang="en-US" sz="1200" dirty="0" smtClean="0"/>
          </a:p>
          <a:p>
            <a:endParaRPr lang="en-US" sz="1200" dirty="0"/>
          </a:p>
        </p:txBody>
      </p:sp>
      <p:sp>
        <p:nvSpPr>
          <p:cNvPr id="5" name="Rectangle 4"/>
          <p:cNvSpPr/>
          <p:nvPr/>
        </p:nvSpPr>
        <p:spPr>
          <a:xfrm>
            <a:off x="4206515" y="3013501"/>
            <a:ext cx="1659429" cy="461665"/>
          </a:xfrm>
          <a:prstGeom prst="rect">
            <a:avLst/>
          </a:prstGeom>
        </p:spPr>
        <p:txBody>
          <a:bodyPr wrap="none">
            <a:spAutoFit/>
          </a:bodyPr>
          <a:lstStyle/>
          <a:p>
            <a:r>
              <a:rPr lang="en-US" sz="1200" dirty="0" smtClean="0">
                <a:hlinkClick r:id="rId5"/>
              </a:rPr>
              <a:t>http://danielvane.com/</a:t>
            </a:r>
            <a:endParaRPr lang="en-US" sz="1200" dirty="0" smtClean="0"/>
          </a:p>
          <a:p>
            <a:endParaRPr lang="en-US" sz="1200" dirty="0"/>
          </a:p>
        </p:txBody>
      </p:sp>
    </p:spTree>
    <p:extLst>
      <p:ext uri="{BB962C8B-B14F-4D97-AF65-F5344CB8AC3E}">
        <p14:creationId xmlns:p14="http://schemas.microsoft.com/office/powerpoint/2010/main" val="26464589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14"/>
            <a:ext cx="9144000" cy="1754326"/>
          </a:xfrm>
          <a:prstGeom prst="rect">
            <a:avLst/>
          </a:prstGeom>
        </p:spPr>
        <p:txBody>
          <a:bodyPr wrap="square">
            <a:spAutoFit/>
          </a:bodyPr>
          <a:lstStyle/>
          <a:p>
            <a:pPr algn="ctr"/>
            <a:r>
              <a:rPr lang="en-US" sz="2400" b="1" dirty="0" smtClean="0">
                <a:solidFill>
                  <a:srgbClr val="E46C0A"/>
                </a:solidFill>
              </a:rPr>
              <a:t>How The Internet Works </a:t>
            </a:r>
          </a:p>
          <a:p>
            <a:pPr algn="ctr"/>
            <a:r>
              <a:rPr lang="en-US" sz="2400" b="1" dirty="0" smtClean="0">
                <a:solidFill>
                  <a:srgbClr val="E46C0A"/>
                </a:solidFill>
              </a:rPr>
              <a:t>&amp; How People Access the Web</a:t>
            </a:r>
          </a:p>
          <a:p>
            <a:endParaRPr lang="en-US" b="1" dirty="0" smtClean="0">
              <a:solidFill>
                <a:srgbClr val="E46C0A"/>
              </a:solidFill>
            </a:endParaRPr>
          </a:p>
          <a:p>
            <a:r>
              <a:rPr lang="en-US" b="1" dirty="0" smtClean="0">
                <a:solidFill>
                  <a:srgbClr val="E46C0A"/>
                </a:solidFill>
              </a:rPr>
              <a:t>See this great motion </a:t>
            </a:r>
            <a:r>
              <a:rPr lang="en-US" b="1" dirty="0" err="1" smtClean="0">
                <a:solidFill>
                  <a:srgbClr val="E46C0A"/>
                </a:solidFill>
              </a:rPr>
              <a:t>inforgraphic</a:t>
            </a:r>
            <a:endParaRPr lang="en-US" b="1" dirty="0" smtClean="0">
              <a:solidFill>
                <a:srgbClr val="E46C0A"/>
              </a:solidFill>
            </a:endParaRPr>
          </a:p>
          <a:p>
            <a:r>
              <a:rPr lang="en-US" sz="1200" dirty="0" smtClean="0">
                <a:hlinkClick r:id="rId2"/>
              </a:rPr>
              <a:t>http://inspirationfeed.com/inspiration/infographics/how-the-internet-works-infographic-2/</a:t>
            </a:r>
            <a:endParaRPr lang="en-US" sz="1200" dirty="0" smtClean="0"/>
          </a:p>
          <a:p>
            <a:endParaRPr lang="en-US" sz="1200" dirty="0" smtClean="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307664"/>
          <a:stretch/>
        </p:blipFill>
        <p:spPr>
          <a:xfrm>
            <a:off x="184227" y="-11454935"/>
            <a:ext cx="2743200" cy="18312935"/>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t="1" b="75114"/>
          <a:stretch/>
        </p:blipFill>
        <p:spPr>
          <a:xfrm>
            <a:off x="3250721" y="1598794"/>
            <a:ext cx="2743200" cy="5259206"/>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t="-511" b="69631"/>
          <a:stretch/>
        </p:blipFill>
        <p:spPr>
          <a:xfrm>
            <a:off x="6228185" y="1972639"/>
            <a:ext cx="2743200" cy="4885362"/>
          </a:xfrm>
          <a:prstGeom prst="rect">
            <a:avLst/>
          </a:prstGeom>
        </p:spPr>
      </p:pic>
    </p:spTree>
    <p:extLst>
      <p:ext uri="{BB962C8B-B14F-4D97-AF65-F5344CB8AC3E}">
        <p14:creationId xmlns:p14="http://schemas.microsoft.com/office/powerpoint/2010/main" val="6298545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143000"/>
            <a:ext cx="9144000" cy="4555228"/>
          </a:xfrm>
          <a:prstGeom prst="rect">
            <a:avLst/>
          </a:prstGeom>
        </p:spPr>
      </p:pic>
      <p:sp>
        <p:nvSpPr>
          <p:cNvPr id="6" name="Rectangle 5"/>
          <p:cNvSpPr/>
          <p:nvPr/>
        </p:nvSpPr>
        <p:spPr>
          <a:xfrm>
            <a:off x="3433045" y="605930"/>
            <a:ext cx="2031325" cy="369332"/>
          </a:xfrm>
          <a:prstGeom prst="rect">
            <a:avLst/>
          </a:prstGeom>
        </p:spPr>
        <p:txBody>
          <a:bodyPr wrap="none">
            <a:spAutoFit/>
          </a:bodyPr>
          <a:lstStyle/>
          <a:p>
            <a:pPr algn="ctr"/>
            <a:r>
              <a:rPr lang="en-US" b="1" dirty="0" smtClean="0">
                <a:solidFill>
                  <a:srgbClr val="E46C0A"/>
                </a:solidFill>
              </a:rPr>
              <a:t>Browser Popularity</a:t>
            </a:r>
            <a:endParaRPr lang="en-US" b="1" dirty="0" smtClean="0">
              <a:solidFill>
                <a:srgbClr val="E46C0A"/>
              </a:solidFill>
            </a:endParaRPr>
          </a:p>
        </p:txBody>
      </p:sp>
    </p:spTree>
    <p:extLst>
      <p:ext uri="{BB962C8B-B14F-4D97-AF65-F5344CB8AC3E}">
        <p14:creationId xmlns:p14="http://schemas.microsoft.com/office/powerpoint/2010/main" val="7588022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5546</TotalTime>
  <Words>2194</Words>
  <Application>Microsoft Macintosh PowerPoint</Application>
  <PresentationFormat>On-screen Show (4:3)</PresentationFormat>
  <Paragraphs>229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AIPH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Shanks</dc:creator>
  <cp:lastModifiedBy>Christine Shanks</cp:lastModifiedBy>
  <cp:revision>62</cp:revision>
  <dcterms:created xsi:type="dcterms:W3CDTF">2013-01-06T22:49:00Z</dcterms:created>
  <dcterms:modified xsi:type="dcterms:W3CDTF">2013-01-10T19:15:42Z</dcterms:modified>
</cp:coreProperties>
</file>